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7.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5"/>
  </p:notesMasterIdLst>
  <p:sldIdLst>
    <p:sldId id="256" r:id="rId2"/>
    <p:sldId id="257" r:id="rId3"/>
    <p:sldId id="269" r:id="rId4"/>
    <p:sldId id="258" r:id="rId5"/>
    <p:sldId id="265" r:id="rId6"/>
    <p:sldId id="266" r:id="rId7"/>
    <p:sldId id="267" r:id="rId8"/>
    <p:sldId id="270" r:id="rId9"/>
    <p:sldId id="271" r:id="rId10"/>
    <p:sldId id="261" r:id="rId11"/>
    <p:sldId id="262" r:id="rId12"/>
    <p:sldId id="263" r:id="rId13"/>
    <p:sldId id="264"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7"/>
    <p:restoredTop sz="73640" autoAdjust="0"/>
  </p:normalViewPr>
  <p:slideViewPr>
    <p:cSldViewPr snapToGrid="0" snapToObjects="1">
      <p:cViewPr varScale="1">
        <p:scale>
          <a:sx n="90" d="100"/>
          <a:sy n="90" d="100"/>
        </p:scale>
        <p:origin x="2520" y="19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_rels/data1.xml.rels><?xml version="1.0" encoding="UTF-8" standalone="yes"?>
<Relationships xmlns="http://schemas.openxmlformats.org/package/2006/relationships"><Relationship Id="rId8" Type="http://schemas.openxmlformats.org/officeDocument/2006/relationships/image" Target="../media/image12.svg"/><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image" Target="../media/image6.svg"/><Relationship Id="rId1" Type="http://schemas.openxmlformats.org/officeDocument/2006/relationships/image" Target="../media/image5.png"/><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diagrams/_rels/drawing1.xml.rels><?xml version="1.0" encoding="UTF-8" standalone="yes"?>
<Relationships xmlns="http://schemas.openxmlformats.org/package/2006/relationships"><Relationship Id="rId8" Type="http://schemas.openxmlformats.org/officeDocument/2006/relationships/image" Target="../media/image12.svg"/><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image" Target="../media/image6.svg"/><Relationship Id="rId1" Type="http://schemas.openxmlformats.org/officeDocument/2006/relationships/image" Target="../media/image5.png"/><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diagrams/colors1.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672E7CA-FA78-47DF-9E54-5D8FF2F89841}"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EC898665-8136-4972-A40A-BAFCCC034210}">
      <dgm:prSet/>
      <dgm:spPr/>
      <dgm:t>
        <a:bodyPr/>
        <a:lstStyle/>
        <a:p>
          <a:r>
            <a:rPr lang="en-US" dirty="0"/>
            <a:t>Equipment and processes to keep temperature regulated blood available in ambulances and on helicopters</a:t>
          </a:r>
        </a:p>
      </dgm:t>
    </dgm:pt>
    <dgm:pt modelId="{62130A3B-74D3-4909-805A-30F4B23742C3}" type="parTrans" cxnId="{47218B17-81A6-4FF4-92DC-6EED7CE5EC78}">
      <dgm:prSet/>
      <dgm:spPr/>
      <dgm:t>
        <a:bodyPr/>
        <a:lstStyle/>
        <a:p>
          <a:endParaRPr lang="en-US"/>
        </a:p>
      </dgm:t>
    </dgm:pt>
    <dgm:pt modelId="{23EF0D8C-020F-400A-B448-F2AFF045C5CE}" type="sibTrans" cxnId="{47218B17-81A6-4FF4-92DC-6EED7CE5EC78}">
      <dgm:prSet/>
      <dgm:spPr/>
      <dgm:t>
        <a:bodyPr/>
        <a:lstStyle/>
        <a:p>
          <a:endParaRPr lang="en-US"/>
        </a:p>
      </dgm:t>
    </dgm:pt>
    <dgm:pt modelId="{C794A59F-514F-41E4-863F-5F4CD99298D4}">
      <dgm:prSet/>
      <dgm:spPr/>
      <dgm:t>
        <a:bodyPr/>
        <a:lstStyle/>
        <a:p>
          <a:r>
            <a:rPr lang="en-US" dirty="0"/>
            <a:t>EMS personnel training and Medical Director oversight</a:t>
          </a:r>
        </a:p>
      </dgm:t>
    </dgm:pt>
    <dgm:pt modelId="{8E7181B9-F491-46BF-A197-673984C43FD8}" type="parTrans" cxnId="{62D5BA00-5163-4F23-93BC-7A53CE507868}">
      <dgm:prSet/>
      <dgm:spPr/>
      <dgm:t>
        <a:bodyPr/>
        <a:lstStyle/>
        <a:p>
          <a:endParaRPr lang="en-US"/>
        </a:p>
      </dgm:t>
    </dgm:pt>
    <dgm:pt modelId="{6AB16B53-F5FB-40C6-98C7-B1811D93813B}" type="sibTrans" cxnId="{62D5BA00-5163-4F23-93BC-7A53CE507868}">
      <dgm:prSet/>
      <dgm:spPr/>
      <dgm:t>
        <a:bodyPr/>
        <a:lstStyle/>
        <a:p>
          <a:endParaRPr lang="en-US"/>
        </a:p>
      </dgm:t>
    </dgm:pt>
    <dgm:pt modelId="{FE5B5416-BAEF-4F4D-B161-C06B6C2F2E55}">
      <dgm:prSet/>
      <dgm:spPr/>
      <dgm:t>
        <a:bodyPr/>
        <a:lstStyle/>
        <a:p>
          <a:r>
            <a:rPr lang="en-US" dirty="0"/>
            <a:t>Partnerships with hospitals and blood banks</a:t>
          </a:r>
        </a:p>
      </dgm:t>
    </dgm:pt>
    <dgm:pt modelId="{1E7395A2-C16C-4DAA-873F-CE4343ED9F1E}" type="parTrans" cxnId="{73F33564-3E55-41E0-B004-5D0DC8A36C5C}">
      <dgm:prSet/>
      <dgm:spPr/>
      <dgm:t>
        <a:bodyPr/>
        <a:lstStyle/>
        <a:p>
          <a:endParaRPr lang="en-US"/>
        </a:p>
      </dgm:t>
    </dgm:pt>
    <dgm:pt modelId="{7EC17255-744D-468A-ACC4-8E2C24FD8836}" type="sibTrans" cxnId="{73F33564-3E55-41E0-B004-5D0DC8A36C5C}">
      <dgm:prSet/>
      <dgm:spPr/>
      <dgm:t>
        <a:bodyPr/>
        <a:lstStyle/>
        <a:p>
          <a:endParaRPr lang="en-US"/>
        </a:p>
      </dgm:t>
    </dgm:pt>
    <dgm:pt modelId="{00C78FE1-D880-4808-BF3A-90585FD4CBA2}">
      <dgm:prSet/>
      <dgm:spPr/>
      <dgm:t>
        <a:bodyPr/>
        <a:lstStyle/>
        <a:p>
          <a:r>
            <a:rPr lang="en-US"/>
            <a:t>Partnerships with blood donors</a:t>
          </a:r>
        </a:p>
      </dgm:t>
    </dgm:pt>
    <dgm:pt modelId="{87505BB9-C82B-4435-9B73-B723A925BEDE}" type="parTrans" cxnId="{125A39A4-0BE6-4462-BBAF-B6905DDEF116}">
      <dgm:prSet/>
      <dgm:spPr/>
      <dgm:t>
        <a:bodyPr/>
        <a:lstStyle/>
        <a:p>
          <a:endParaRPr lang="en-US"/>
        </a:p>
      </dgm:t>
    </dgm:pt>
    <dgm:pt modelId="{45FE46BF-8EB8-46B4-8522-94F5403A246C}" type="sibTrans" cxnId="{125A39A4-0BE6-4462-BBAF-B6905DDEF116}">
      <dgm:prSet/>
      <dgm:spPr/>
      <dgm:t>
        <a:bodyPr/>
        <a:lstStyle/>
        <a:p>
          <a:endParaRPr lang="en-US"/>
        </a:p>
      </dgm:t>
    </dgm:pt>
    <dgm:pt modelId="{B224DA25-5AE7-4177-B741-1847A052342B}" type="pres">
      <dgm:prSet presAssocID="{E672E7CA-FA78-47DF-9E54-5D8FF2F89841}" presName="root" presStyleCnt="0">
        <dgm:presLayoutVars>
          <dgm:dir/>
          <dgm:resizeHandles val="exact"/>
        </dgm:presLayoutVars>
      </dgm:prSet>
      <dgm:spPr/>
    </dgm:pt>
    <dgm:pt modelId="{85692AA7-525E-4AC1-BAD2-05641BCDBA66}" type="pres">
      <dgm:prSet presAssocID="{EC898665-8136-4972-A40A-BAFCCC034210}" presName="compNode" presStyleCnt="0"/>
      <dgm:spPr/>
    </dgm:pt>
    <dgm:pt modelId="{10CA1A79-A056-4216-9AC9-4E4D4CCF897D}" type="pres">
      <dgm:prSet presAssocID="{EC898665-8136-4972-A40A-BAFCCC034210}" presName="bgRect" presStyleLbl="bgShp" presStyleIdx="0" presStyleCnt="4"/>
      <dgm:spPr/>
    </dgm:pt>
    <dgm:pt modelId="{B69577F7-E563-4D9F-A74D-DAD9DD9000E3}" type="pres">
      <dgm:prSet presAssocID="{EC898665-8136-4972-A40A-BAFCCC034210}"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Ambulance"/>
        </a:ext>
      </dgm:extLst>
    </dgm:pt>
    <dgm:pt modelId="{6859DF99-E06C-4218-9B11-E9153E5608C2}" type="pres">
      <dgm:prSet presAssocID="{EC898665-8136-4972-A40A-BAFCCC034210}" presName="spaceRect" presStyleCnt="0"/>
      <dgm:spPr/>
    </dgm:pt>
    <dgm:pt modelId="{D9E23CFC-0D6C-497B-AB66-E232E55DC852}" type="pres">
      <dgm:prSet presAssocID="{EC898665-8136-4972-A40A-BAFCCC034210}" presName="parTx" presStyleLbl="revTx" presStyleIdx="0" presStyleCnt="4">
        <dgm:presLayoutVars>
          <dgm:chMax val="0"/>
          <dgm:chPref val="0"/>
        </dgm:presLayoutVars>
      </dgm:prSet>
      <dgm:spPr/>
    </dgm:pt>
    <dgm:pt modelId="{69D6DE3B-255D-401F-941D-A41AD191190F}" type="pres">
      <dgm:prSet presAssocID="{23EF0D8C-020F-400A-B448-F2AFF045C5CE}" presName="sibTrans" presStyleCnt="0"/>
      <dgm:spPr/>
    </dgm:pt>
    <dgm:pt modelId="{12A65492-5987-4AAF-A062-A1A4EF88E7BB}" type="pres">
      <dgm:prSet presAssocID="{C794A59F-514F-41E4-863F-5F4CD99298D4}" presName="compNode" presStyleCnt="0"/>
      <dgm:spPr/>
    </dgm:pt>
    <dgm:pt modelId="{EB3031CB-48ED-4DF3-A779-C7E126ABE3BF}" type="pres">
      <dgm:prSet presAssocID="{C794A59F-514F-41E4-863F-5F4CD99298D4}" presName="bgRect" presStyleLbl="bgShp" presStyleIdx="1" presStyleCnt="4"/>
      <dgm:spPr/>
    </dgm:pt>
    <dgm:pt modelId="{647944A8-1F70-4683-8A55-BAC5EBC530B6}" type="pres">
      <dgm:prSet presAssocID="{C794A59F-514F-41E4-863F-5F4CD99298D4}"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Medical"/>
        </a:ext>
      </dgm:extLst>
    </dgm:pt>
    <dgm:pt modelId="{6C7F5812-8E96-498E-B143-781DC2B04847}" type="pres">
      <dgm:prSet presAssocID="{C794A59F-514F-41E4-863F-5F4CD99298D4}" presName="spaceRect" presStyleCnt="0"/>
      <dgm:spPr/>
    </dgm:pt>
    <dgm:pt modelId="{BC833828-E4CF-4802-A9A6-278A724EE1B4}" type="pres">
      <dgm:prSet presAssocID="{C794A59F-514F-41E4-863F-5F4CD99298D4}" presName="parTx" presStyleLbl="revTx" presStyleIdx="1" presStyleCnt="4">
        <dgm:presLayoutVars>
          <dgm:chMax val="0"/>
          <dgm:chPref val="0"/>
        </dgm:presLayoutVars>
      </dgm:prSet>
      <dgm:spPr/>
    </dgm:pt>
    <dgm:pt modelId="{AB391F7E-D4A0-40E0-BBFC-8313A2965637}" type="pres">
      <dgm:prSet presAssocID="{6AB16B53-F5FB-40C6-98C7-B1811D93813B}" presName="sibTrans" presStyleCnt="0"/>
      <dgm:spPr/>
    </dgm:pt>
    <dgm:pt modelId="{A0405960-0CDD-4C3D-89D0-ED621D34F2F4}" type="pres">
      <dgm:prSet presAssocID="{FE5B5416-BAEF-4F4D-B161-C06B6C2F2E55}" presName="compNode" presStyleCnt="0"/>
      <dgm:spPr/>
    </dgm:pt>
    <dgm:pt modelId="{82EBFBF9-88D3-4397-A6EA-281B47FA06F3}" type="pres">
      <dgm:prSet presAssocID="{FE5B5416-BAEF-4F4D-B161-C06B6C2F2E55}" presName="bgRect" presStyleLbl="bgShp" presStyleIdx="2" presStyleCnt="4"/>
      <dgm:spPr/>
    </dgm:pt>
    <dgm:pt modelId="{60EEF6D9-DBE3-4DB5-A5EA-9428B7CEAE6D}" type="pres">
      <dgm:prSet presAssocID="{FE5B5416-BAEF-4F4D-B161-C06B6C2F2E55}"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Handshake"/>
        </a:ext>
      </dgm:extLst>
    </dgm:pt>
    <dgm:pt modelId="{425D60AB-D473-44C4-8CAD-75E805A1D2E9}" type="pres">
      <dgm:prSet presAssocID="{FE5B5416-BAEF-4F4D-B161-C06B6C2F2E55}" presName="spaceRect" presStyleCnt="0"/>
      <dgm:spPr/>
    </dgm:pt>
    <dgm:pt modelId="{B0252CAA-41E8-44E1-932D-C2A9A89429E3}" type="pres">
      <dgm:prSet presAssocID="{FE5B5416-BAEF-4F4D-B161-C06B6C2F2E55}" presName="parTx" presStyleLbl="revTx" presStyleIdx="2" presStyleCnt="4">
        <dgm:presLayoutVars>
          <dgm:chMax val="0"/>
          <dgm:chPref val="0"/>
        </dgm:presLayoutVars>
      </dgm:prSet>
      <dgm:spPr/>
    </dgm:pt>
    <dgm:pt modelId="{81ADB643-6185-4A54-9239-1429279CBA4A}" type="pres">
      <dgm:prSet presAssocID="{7EC17255-744D-468A-ACC4-8E2C24FD8836}" presName="sibTrans" presStyleCnt="0"/>
      <dgm:spPr/>
    </dgm:pt>
    <dgm:pt modelId="{3FA5A882-A3A0-4C1F-AF1F-971B35A001D9}" type="pres">
      <dgm:prSet presAssocID="{00C78FE1-D880-4808-BF3A-90585FD4CBA2}" presName="compNode" presStyleCnt="0"/>
      <dgm:spPr/>
    </dgm:pt>
    <dgm:pt modelId="{AF9EA3F2-3918-49EE-85C9-5EA71AA0416A}" type="pres">
      <dgm:prSet presAssocID="{00C78FE1-D880-4808-BF3A-90585FD4CBA2}" presName="bgRect" presStyleLbl="bgShp" presStyleIdx="3" presStyleCnt="4"/>
      <dgm:spPr/>
    </dgm:pt>
    <dgm:pt modelId="{0A77F481-C75E-411C-AEF3-4E6782976E77}" type="pres">
      <dgm:prSet presAssocID="{00C78FE1-D880-4808-BF3A-90585FD4CBA2}"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IV"/>
        </a:ext>
      </dgm:extLst>
    </dgm:pt>
    <dgm:pt modelId="{9A645BF9-76F4-4D63-A471-A32D54DF7F87}" type="pres">
      <dgm:prSet presAssocID="{00C78FE1-D880-4808-BF3A-90585FD4CBA2}" presName="spaceRect" presStyleCnt="0"/>
      <dgm:spPr/>
    </dgm:pt>
    <dgm:pt modelId="{8BB501AA-057F-4752-A766-B6914C1F9231}" type="pres">
      <dgm:prSet presAssocID="{00C78FE1-D880-4808-BF3A-90585FD4CBA2}" presName="parTx" presStyleLbl="revTx" presStyleIdx="3" presStyleCnt="4">
        <dgm:presLayoutVars>
          <dgm:chMax val="0"/>
          <dgm:chPref val="0"/>
        </dgm:presLayoutVars>
      </dgm:prSet>
      <dgm:spPr/>
    </dgm:pt>
  </dgm:ptLst>
  <dgm:cxnLst>
    <dgm:cxn modelId="{62D5BA00-5163-4F23-93BC-7A53CE507868}" srcId="{E672E7CA-FA78-47DF-9E54-5D8FF2F89841}" destId="{C794A59F-514F-41E4-863F-5F4CD99298D4}" srcOrd="1" destOrd="0" parTransId="{8E7181B9-F491-46BF-A197-673984C43FD8}" sibTransId="{6AB16B53-F5FB-40C6-98C7-B1811D93813B}"/>
    <dgm:cxn modelId="{47218B17-81A6-4FF4-92DC-6EED7CE5EC78}" srcId="{E672E7CA-FA78-47DF-9E54-5D8FF2F89841}" destId="{EC898665-8136-4972-A40A-BAFCCC034210}" srcOrd="0" destOrd="0" parTransId="{62130A3B-74D3-4909-805A-30F4B23742C3}" sibTransId="{23EF0D8C-020F-400A-B448-F2AFF045C5CE}"/>
    <dgm:cxn modelId="{7044261C-0FDE-4481-99E5-EE5374B5F613}" type="presOf" srcId="{FE5B5416-BAEF-4F4D-B161-C06B6C2F2E55}" destId="{B0252CAA-41E8-44E1-932D-C2A9A89429E3}" srcOrd="0" destOrd="0" presId="urn:microsoft.com/office/officeart/2018/2/layout/IconVerticalSolidList"/>
    <dgm:cxn modelId="{73F33564-3E55-41E0-B004-5D0DC8A36C5C}" srcId="{E672E7CA-FA78-47DF-9E54-5D8FF2F89841}" destId="{FE5B5416-BAEF-4F4D-B161-C06B6C2F2E55}" srcOrd="2" destOrd="0" parTransId="{1E7395A2-C16C-4DAA-873F-CE4343ED9F1E}" sibTransId="{7EC17255-744D-468A-ACC4-8E2C24FD8836}"/>
    <dgm:cxn modelId="{125A39A4-0BE6-4462-BBAF-B6905DDEF116}" srcId="{E672E7CA-FA78-47DF-9E54-5D8FF2F89841}" destId="{00C78FE1-D880-4808-BF3A-90585FD4CBA2}" srcOrd="3" destOrd="0" parTransId="{87505BB9-C82B-4435-9B73-B723A925BEDE}" sibTransId="{45FE46BF-8EB8-46B4-8522-94F5403A246C}"/>
    <dgm:cxn modelId="{71620CB3-15D8-4702-90EF-7E6EC20B745A}" type="presOf" srcId="{C794A59F-514F-41E4-863F-5F4CD99298D4}" destId="{BC833828-E4CF-4802-A9A6-278A724EE1B4}" srcOrd="0" destOrd="0" presId="urn:microsoft.com/office/officeart/2018/2/layout/IconVerticalSolidList"/>
    <dgm:cxn modelId="{D04FCBC3-20BD-4B2F-BC68-A9E0E51EC467}" type="presOf" srcId="{E672E7CA-FA78-47DF-9E54-5D8FF2F89841}" destId="{B224DA25-5AE7-4177-B741-1847A052342B}" srcOrd="0" destOrd="0" presId="urn:microsoft.com/office/officeart/2018/2/layout/IconVerticalSolidList"/>
    <dgm:cxn modelId="{41DB98C4-5CE1-4F07-9D0D-FF1E0AF851C9}" type="presOf" srcId="{00C78FE1-D880-4808-BF3A-90585FD4CBA2}" destId="{8BB501AA-057F-4752-A766-B6914C1F9231}" srcOrd="0" destOrd="0" presId="urn:microsoft.com/office/officeart/2018/2/layout/IconVerticalSolidList"/>
    <dgm:cxn modelId="{D252EDF9-E3FE-4263-9BBE-2AB6F82BA6F6}" type="presOf" srcId="{EC898665-8136-4972-A40A-BAFCCC034210}" destId="{D9E23CFC-0D6C-497B-AB66-E232E55DC852}" srcOrd="0" destOrd="0" presId="urn:microsoft.com/office/officeart/2018/2/layout/IconVerticalSolidList"/>
    <dgm:cxn modelId="{03344233-721E-4872-88BC-54A168BCB74C}" type="presParOf" srcId="{B224DA25-5AE7-4177-B741-1847A052342B}" destId="{85692AA7-525E-4AC1-BAD2-05641BCDBA66}" srcOrd="0" destOrd="0" presId="urn:microsoft.com/office/officeart/2018/2/layout/IconVerticalSolidList"/>
    <dgm:cxn modelId="{BB2B09D3-A996-4354-AB0E-3C95F4F84B93}" type="presParOf" srcId="{85692AA7-525E-4AC1-BAD2-05641BCDBA66}" destId="{10CA1A79-A056-4216-9AC9-4E4D4CCF897D}" srcOrd="0" destOrd="0" presId="urn:microsoft.com/office/officeart/2018/2/layout/IconVerticalSolidList"/>
    <dgm:cxn modelId="{03AF2619-2D43-4751-B2F4-F820EDE1578C}" type="presParOf" srcId="{85692AA7-525E-4AC1-BAD2-05641BCDBA66}" destId="{B69577F7-E563-4D9F-A74D-DAD9DD9000E3}" srcOrd="1" destOrd="0" presId="urn:microsoft.com/office/officeart/2018/2/layout/IconVerticalSolidList"/>
    <dgm:cxn modelId="{D4376295-9EB7-470A-A31E-8923D63913DE}" type="presParOf" srcId="{85692AA7-525E-4AC1-BAD2-05641BCDBA66}" destId="{6859DF99-E06C-4218-9B11-E9153E5608C2}" srcOrd="2" destOrd="0" presId="urn:microsoft.com/office/officeart/2018/2/layout/IconVerticalSolidList"/>
    <dgm:cxn modelId="{B953384E-F101-49DA-B229-F9E483D99E85}" type="presParOf" srcId="{85692AA7-525E-4AC1-BAD2-05641BCDBA66}" destId="{D9E23CFC-0D6C-497B-AB66-E232E55DC852}" srcOrd="3" destOrd="0" presId="urn:microsoft.com/office/officeart/2018/2/layout/IconVerticalSolidList"/>
    <dgm:cxn modelId="{2D7C9A34-7144-41E9-B78A-81402FBCDD84}" type="presParOf" srcId="{B224DA25-5AE7-4177-B741-1847A052342B}" destId="{69D6DE3B-255D-401F-941D-A41AD191190F}" srcOrd="1" destOrd="0" presId="urn:microsoft.com/office/officeart/2018/2/layout/IconVerticalSolidList"/>
    <dgm:cxn modelId="{A55F2924-2BC0-4AB6-8BAD-D62E48309D67}" type="presParOf" srcId="{B224DA25-5AE7-4177-B741-1847A052342B}" destId="{12A65492-5987-4AAF-A062-A1A4EF88E7BB}" srcOrd="2" destOrd="0" presId="urn:microsoft.com/office/officeart/2018/2/layout/IconVerticalSolidList"/>
    <dgm:cxn modelId="{65C606AB-ECBB-4ABB-AE9D-F80A0F056B90}" type="presParOf" srcId="{12A65492-5987-4AAF-A062-A1A4EF88E7BB}" destId="{EB3031CB-48ED-4DF3-A779-C7E126ABE3BF}" srcOrd="0" destOrd="0" presId="urn:microsoft.com/office/officeart/2018/2/layout/IconVerticalSolidList"/>
    <dgm:cxn modelId="{0253B895-8247-4B8E-80BB-23BB48524475}" type="presParOf" srcId="{12A65492-5987-4AAF-A062-A1A4EF88E7BB}" destId="{647944A8-1F70-4683-8A55-BAC5EBC530B6}" srcOrd="1" destOrd="0" presId="urn:microsoft.com/office/officeart/2018/2/layout/IconVerticalSolidList"/>
    <dgm:cxn modelId="{A58C5211-FBFE-47A7-8F38-36FBC48D3A72}" type="presParOf" srcId="{12A65492-5987-4AAF-A062-A1A4EF88E7BB}" destId="{6C7F5812-8E96-498E-B143-781DC2B04847}" srcOrd="2" destOrd="0" presId="urn:microsoft.com/office/officeart/2018/2/layout/IconVerticalSolidList"/>
    <dgm:cxn modelId="{1C878C6B-50D2-41DE-A123-BFE0B6892E34}" type="presParOf" srcId="{12A65492-5987-4AAF-A062-A1A4EF88E7BB}" destId="{BC833828-E4CF-4802-A9A6-278A724EE1B4}" srcOrd="3" destOrd="0" presId="urn:microsoft.com/office/officeart/2018/2/layout/IconVerticalSolidList"/>
    <dgm:cxn modelId="{EA42D411-3D3C-456F-9CC2-16592E93D23A}" type="presParOf" srcId="{B224DA25-5AE7-4177-B741-1847A052342B}" destId="{AB391F7E-D4A0-40E0-BBFC-8313A2965637}" srcOrd="3" destOrd="0" presId="urn:microsoft.com/office/officeart/2018/2/layout/IconVerticalSolidList"/>
    <dgm:cxn modelId="{41CAEC5B-21C2-4B3C-8E69-71B385E1BEEC}" type="presParOf" srcId="{B224DA25-5AE7-4177-B741-1847A052342B}" destId="{A0405960-0CDD-4C3D-89D0-ED621D34F2F4}" srcOrd="4" destOrd="0" presId="urn:microsoft.com/office/officeart/2018/2/layout/IconVerticalSolidList"/>
    <dgm:cxn modelId="{0416A26B-1E79-4B0E-8CE7-F448F80BB2E3}" type="presParOf" srcId="{A0405960-0CDD-4C3D-89D0-ED621D34F2F4}" destId="{82EBFBF9-88D3-4397-A6EA-281B47FA06F3}" srcOrd="0" destOrd="0" presId="urn:microsoft.com/office/officeart/2018/2/layout/IconVerticalSolidList"/>
    <dgm:cxn modelId="{1032A18E-35AF-4EE2-AFAE-9794FD0F3385}" type="presParOf" srcId="{A0405960-0CDD-4C3D-89D0-ED621D34F2F4}" destId="{60EEF6D9-DBE3-4DB5-A5EA-9428B7CEAE6D}" srcOrd="1" destOrd="0" presId="urn:microsoft.com/office/officeart/2018/2/layout/IconVerticalSolidList"/>
    <dgm:cxn modelId="{E83720B6-FAEC-40C9-A3EA-AD566A96C985}" type="presParOf" srcId="{A0405960-0CDD-4C3D-89D0-ED621D34F2F4}" destId="{425D60AB-D473-44C4-8CAD-75E805A1D2E9}" srcOrd="2" destOrd="0" presId="urn:microsoft.com/office/officeart/2018/2/layout/IconVerticalSolidList"/>
    <dgm:cxn modelId="{2B9F6D6F-F799-490F-865A-3DB5CCADAD12}" type="presParOf" srcId="{A0405960-0CDD-4C3D-89D0-ED621D34F2F4}" destId="{B0252CAA-41E8-44E1-932D-C2A9A89429E3}" srcOrd="3" destOrd="0" presId="urn:microsoft.com/office/officeart/2018/2/layout/IconVerticalSolidList"/>
    <dgm:cxn modelId="{34EEB385-35B4-4412-8B78-03B79F9F05F4}" type="presParOf" srcId="{B224DA25-5AE7-4177-B741-1847A052342B}" destId="{81ADB643-6185-4A54-9239-1429279CBA4A}" srcOrd="5" destOrd="0" presId="urn:microsoft.com/office/officeart/2018/2/layout/IconVerticalSolidList"/>
    <dgm:cxn modelId="{4AAB679E-9D58-4D46-8624-35643B02CFEC}" type="presParOf" srcId="{B224DA25-5AE7-4177-B741-1847A052342B}" destId="{3FA5A882-A3A0-4C1F-AF1F-971B35A001D9}" srcOrd="6" destOrd="0" presId="urn:microsoft.com/office/officeart/2018/2/layout/IconVerticalSolidList"/>
    <dgm:cxn modelId="{79E0033F-7608-4A43-8499-E8AB4120F0F9}" type="presParOf" srcId="{3FA5A882-A3A0-4C1F-AF1F-971B35A001D9}" destId="{AF9EA3F2-3918-49EE-85C9-5EA71AA0416A}" srcOrd="0" destOrd="0" presId="urn:microsoft.com/office/officeart/2018/2/layout/IconVerticalSolidList"/>
    <dgm:cxn modelId="{9A39A08B-B0D9-4F90-887D-723300E66C3E}" type="presParOf" srcId="{3FA5A882-A3A0-4C1F-AF1F-971B35A001D9}" destId="{0A77F481-C75E-411C-AEF3-4E6782976E77}" srcOrd="1" destOrd="0" presId="urn:microsoft.com/office/officeart/2018/2/layout/IconVerticalSolidList"/>
    <dgm:cxn modelId="{D8794509-DA70-4608-8587-E13D3732CF8F}" type="presParOf" srcId="{3FA5A882-A3A0-4C1F-AF1F-971B35A001D9}" destId="{9A645BF9-76F4-4D63-A471-A32D54DF7F87}" srcOrd="2" destOrd="0" presId="urn:microsoft.com/office/officeart/2018/2/layout/IconVerticalSolidList"/>
    <dgm:cxn modelId="{A8B31363-B3CC-4B59-B36F-3B2F0B20D43C}" type="presParOf" srcId="{3FA5A882-A3A0-4C1F-AF1F-971B35A001D9}" destId="{8BB501AA-057F-4752-A766-B6914C1F9231}"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CDCC68A-0F54-47CE-8CD4-077BC028C61B}"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F88CCF4D-94B7-4AA9-A081-F459B4B08FA1}">
      <dgm:prSet/>
      <dgm:spPr/>
      <dgm:t>
        <a:bodyPr/>
        <a:lstStyle/>
        <a:p>
          <a:r>
            <a:rPr lang="en-US"/>
            <a:t>Every unit of blood donated can save up to three lives.</a:t>
          </a:r>
        </a:p>
      </dgm:t>
    </dgm:pt>
    <dgm:pt modelId="{DA62AE89-8EE8-4E0D-848B-A742FAA7AB0F}" type="parTrans" cxnId="{A797A801-7DCE-40A1-AE12-41FB6F9DD39F}">
      <dgm:prSet/>
      <dgm:spPr/>
      <dgm:t>
        <a:bodyPr/>
        <a:lstStyle/>
        <a:p>
          <a:endParaRPr lang="en-US"/>
        </a:p>
      </dgm:t>
    </dgm:pt>
    <dgm:pt modelId="{025C6577-A2EF-45D9-84A2-F00A60D0A9CB}" type="sibTrans" cxnId="{A797A801-7DCE-40A1-AE12-41FB6F9DD39F}">
      <dgm:prSet/>
      <dgm:spPr/>
      <dgm:t>
        <a:bodyPr/>
        <a:lstStyle/>
        <a:p>
          <a:endParaRPr lang="en-US"/>
        </a:p>
      </dgm:t>
    </dgm:pt>
    <dgm:pt modelId="{A6610E29-FA51-4AC0-AA97-B331605E13D7}">
      <dgm:prSet/>
      <dgm:spPr/>
      <dgm:t>
        <a:bodyPr/>
        <a:lstStyle/>
        <a:p>
          <a:r>
            <a:rPr lang="en-US" dirty="0"/>
            <a:t>Prehospital programs rely on a constant supply of donated blood.</a:t>
          </a:r>
        </a:p>
      </dgm:t>
    </dgm:pt>
    <dgm:pt modelId="{22DB7E8A-2D52-4912-8BBB-EEBB0E2E28EB}" type="parTrans" cxnId="{B4B8B069-483B-4D80-AAF5-03AAA8785DD8}">
      <dgm:prSet/>
      <dgm:spPr/>
      <dgm:t>
        <a:bodyPr/>
        <a:lstStyle/>
        <a:p>
          <a:endParaRPr lang="en-US"/>
        </a:p>
      </dgm:t>
    </dgm:pt>
    <dgm:pt modelId="{472633D0-6E27-44B2-BFA2-8458538092AA}" type="sibTrans" cxnId="{B4B8B069-483B-4D80-AAF5-03AAA8785DD8}">
      <dgm:prSet/>
      <dgm:spPr/>
      <dgm:t>
        <a:bodyPr/>
        <a:lstStyle/>
        <a:p>
          <a:endParaRPr lang="en-US"/>
        </a:p>
      </dgm:t>
    </dgm:pt>
    <dgm:pt modelId="{8227771E-AD4C-4D90-9439-930ED8187E74}">
      <dgm:prSet/>
      <dgm:spPr/>
      <dgm:t>
        <a:bodyPr/>
        <a:lstStyle/>
        <a:p>
          <a:r>
            <a:rPr lang="en-US" dirty="0"/>
            <a:t>Texans can directly contribute to saving lives in their communities by becoming a donor</a:t>
          </a:r>
        </a:p>
      </dgm:t>
    </dgm:pt>
    <dgm:pt modelId="{CF75FDDB-8475-4DF3-9611-7FBA6BFDE12B}" type="parTrans" cxnId="{0D65798D-571D-4F58-B23F-A20C48787660}">
      <dgm:prSet/>
      <dgm:spPr/>
      <dgm:t>
        <a:bodyPr/>
        <a:lstStyle/>
        <a:p>
          <a:endParaRPr lang="en-US"/>
        </a:p>
      </dgm:t>
    </dgm:pt>
    <dgm:pt modelId="{624E2329-CAE4-44D8-A168-3E2BE720D75C}" type="sibTrans" cxnId="{0D65798D-571D-4F58-B23F-A20C48787660}">
      <dgm:prSet/>
      <dgm:spPr/>
      <dgm:t>
        <a:bodyPr/>
        <a:lstStyle/>
        <a:p>
          <a:endParaRPr lang="en-US"/>
        </a:p>
      </dgm:t>
    </dgm:pt>
    <dgm:pt modelId="{27EB44C9-8E21-42F1-A6BF-20E131F832F3}" type="pres">
      <dgm:prSet presAssocID="{ACDCC68A-0F54-47CE-8CD4-077BC028C61B}" presName="linear" presStyleCnt="0">
        <dgm:presLayoutVars>
          <dgm:animLvl val="lvl"/>
          <dgm:resizeHandles val="exact"/>
        </dgm:presLayoutVars>
      </dgm:prSet>
      <dgm:spPr/>
    </dgm:pt>
    <dgm:pt modelId="{4AC3F6DC-0943-40B1-B0EC-A2B223D0274E}" type="pres">
      <dgm:prSet presAssocID="{F88CCF4D-94B7-4AA9-A081-F459B4B08FA1}" presName="parentText" presStyleLbl="node1" presStyleIdx="0" presStyleCnt="3">
        <dgm:presLayoutVars>
          <dgm:chMax val="0"/>
          <dgm:bulletEnabled val="1"/>
        </dgm:presLayoutVars>
      </dgm:prSet>
      <dgm:spPr/>
    </dgm:pt>
    <dgm:pt modelId="{3B8205CA-CA4E-4353-BD71-11AFB2DAA4C6}" type="pres">
      <dgm:prSet presAssocID="{025C6577-A2EF-45D9-84A2-F00A60D0A9CB}" presName="spacer" presStyleCnt="0"/>
      <dgm:spPr/>
    </dgm:pt>
    <dgm:pt modelId="{16C87AE5-3385-4693-BD06-C74319C169B7}" type="pres">
      <dgm:prSet presAssocID="{A6610E29-FA51-4AC0-AA97-B331605E13D7}" presName="parentText" presStyleLbl="node1" presStyleIdx="1" presStyleCnt="3">
        <dgm:presLayoutVars>
          <dgm:chMax val="0"/>
          <dgm:bulletEnabled val="1"/>
        </dgm:presLayoutVars>
      </dgm:prSet>
      <dgm:spPr/>
    </dgm:pt>
    <dgm:pt modelId="{B08D7620-8C16-4C9C-98B2-C85D7E072F0A}" type="pres">
      <dgm:prSet presAssocID="{472633D0-6E27-44B2-BFA2-8458538092AA}" presName="spacer" presStyleCnt="0"/>
      <dgm:spPr/>
    </dgm:pt>
    <dgm:pt modelId="{EADA3AD7-E760-4E23-866F-3720E4F2B091}" type="pres">
      <dgm:prSet presAssocID="{8227771E-AD4C-4D90-9439-930ED8187E74}" presName="parentText" presStyleLbl="node1" presStyleIdx="2" presStyleCnt="3">
        <dgm:presLayoutVars>
          <dgm:chMax val="0"/>
          <dgm:bulletEnabled val="1"/>
        </dgm:presLayoutVars>
      </dgm:prSet>
      <dgm:spPr/>
    </dgm:pt>
  </dgm:ptLst>
  <dgm:cxnLst>
    <dgm:cxn modelId="{A797A801-7DCE-40A1-AE12-41FB6F9DD39F}" srcId="{ACDCC68A-0F54-47CE-8CD4-077BC028C61B}" destId="{F88CCF4D-94B7-4AA9-A081-F459B4B08FA1}" srcOrd="0" destOrd="0" parTransId="{DA62AE89-8EE8-4E0D-848B-A742FAA7AB0F}" sibTransId="{025C6577-A2EF-45D9-84A2-F00A60D0A9CB}"/>
    <dgm:cxn modelId="{A9159B15-8AF7-4CF7-8B4A-EB9C5DCAC3FD}" type="presOf" srcId="{A6610E29-FA51-4AC0-AA97-B331605E13D7}" destId="{16C87AE5-3385-4693-BD06-C74319C169B7}" srcOrd="0" destOrd="0" presId="urn:microsoft.com/office/officeart/2005/8/layout/vList2"/>
    <dgm:cxn modelId="{B4B8B069-483B-4D80-AAF5-03AAA8785DD8}" srcId="{ACDCC68A-0F54-47CE-8CD4-077BC028C61B}" destId="{A6610E29-FA51-4AC0-AA97-B331605E13D7}" srcOrd="1" destOrd="0" parTransId="{22DB7E8A-2D52-4912-8BBB-EEBB0E2E28EB}" sibTransId="{472633D0-6E27-44B2-BFA2-8458538092AA}"/>
    <dgm:cxn modelId="{6DAE3B70-DE28-41B8-898A-17156FC65CA1}" type="presOf" srcId="{ACDCC68A-0F54-47CE-8CD4-077BC028C61B}" destId="{27EB44C9-8E21-42F1-A6BF-20E131F832F3}" srcOrd="0" destOrd="0" presId="urn:microsoft.com/office/officeart/2005/8/layout/vList2"/>
    <dgm:cxn modelId="{0D65798D-571D-4F58-B23F-A20C48787660}" srcId="{ACDCC68A-0F54-47CE-8CD4-077BC028C61B}" destId="{8227771E-AD4C-4D90-9439-930ED8187E74}" srcOrd="2" destOrd="0" parTransId="{CF75FDDB-8475-4DF3-9611-7FBA6BFDE12B}" sibTransId="{624E2329-CAE4-44D8-A168-3E2BE720D75C}"/>
    <dgm:cxn modelId="{FC6A4FB7-3F52-44D3-AC7E-388A0B9755E5}" type="presOf" srcId="{F88CCF4D-94B7-4AA9-A081-F459B4B08FA1}" destId="{4AC3F6DC-0943-40B1-B0EC-A2B223D0274E}" srcOrd="0" destOrd="0" presId="urn:microsoft.com/office/officeart/2005/8/layout/vList2"/>
    <dgm:cxn modelId="{5660F2D7-0BE1-472A-877B-23568B0F7B32}" type="presOf" srcId="{8227771E-AD4C-4D90-9439-930ED8187E74}" destId="{EADA3AD7-E760-4E23-866F-3720E4F2B091}" srcOrd="0" destOrd="0" presId="urn:microsoft.com/office/officeart/2005/8/layout/vList2"/>
    <dgm:cxn modelId="{8AE2820A-EC02-4E04-8CF2-915BB2937309}" type="presParOf" srcId="{27EB44C9-8E21-42F1-A6BF-20E131F832F3}" destId="{4AC3F6DC-0943-40B1-B0EC-A2B223D0274E}" srcOrd="0" destOrd="0" presId="urn:microsoft.com/office/officeart/2005/8/layout/vList2"/>
    <dgm:cxn modelId="{E4BFDA9E-5571-42D2-80D9-1019420C4A43}" type="presParOf" srcId="{27EB44C9-8E21-42F1-A6BF-20E131F832F3}" destId="{3B8205CA-CA4E-4353-BD71-11AFB2DAA4C6}" srcOrd="1" destOrd="0" presId="urn:microsoft.com/office/officeart/2005/8/layout/vList2"/>
    <dgm:cxn modelId="{64039A6D-2E4A-4B70-AB0F-D5FCADD4FA14}" type="presParOf" srcId="{27EB44C9-8E21-42F1-A6BF-20E131F832F3}" destId="{16C87AE5-3385-4693-BD06-C74319C169B7}" srcOrd="2" destOrd="0" presId="urn:microsoft.com/office/officeart/2005/8/layout/vList2"/>
    <dgm:cxn modelId="{BF8674ED-5D7E-4A16-8AC3-5F8464E677C7}" type="presParOf" srcId="{27EB44C9-8E21-42F1-A6BF-20E131F832F3}" destId="{B08D7620-8C16-4C9C-98B2-C85D7E072F0A}" srcOrd="3" destOrd="0" presId="urn:microsoft.com/office/officeart/2005/8/layout/vList2"/>
    <dgm:cxn modelId="{840C5DCE-723C-4EB2-A894-86EAE2AB829E}" type="presParOf" srcId="{27EB44C9-8E21-42F1-A6BF-20E131F832F3}" destId="{EADA3AD7-E760-4E23-866F-3720E4F2B091}"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8A4F255-8B78-424C-AC35-0502B5F3D28F}" type="doc">
      <dgm:prSet loTypeId="urn:microsoft.com/office/officeart/2016/7/layout/BasicLinearProcessNumbered" loCatId="process" qsTypeId="urn:microsoft.com/office/officeart/2005/8/quickstyle/simple1" qsCatId="simple" csTypeId="urn:microsoft.com/office/officeart/2005/8/colors/accent1_2" csCatId="accent1"/>
      <dgm:spPr/>
      <dgm:t>
        <a:bodyPr/>
        <a:lstStyle/>
        <a:p>
          <a:endParaRPr lang="en-US"/>
        </a:p>
      </dgm:t>
    </dgm:pt>
    <dgm:pt modelId="{3B6A85DD-16C7-4155-8128-EC3A70A282AC}">
      <dgm:prSet/>
      <dgm:spPr/>
      <dgm:t>
        <a:bodyPr/>
        <a:lstStyle/>
        <a:p>
          <a:r>
            <a:rPr lang="en-US"/>
            <a:t>Donate blood regularly at your local blood center.</a:t>
          </a:r>
        </a:p>
      </dgm:t>
    </dgm:pt>
    <dgm:pt modelId="{F045D939-AC5E-4C8A-8D69-76BB780BA49F}" type="parTrans" cxnId="{B457794B-342C-4207-9032-72DA1EDC7BA4}">
      <dgm:prSet/>
      <dgm:spPr/>
      <dgm:t>
        <a:bodyPr/>
        <a:lstStyle/>
        <a:p>
          <a:endParaRPr lang="en-US"/>
        </a:p>
      </dgm:t>
    </dgm:pt>
    <dgm:pt modelId="{F7BEEC65-D97B-4EEB-9E5D-0A28FF3178F1}" type="sibTrans" cxnId="{B457794B-342C-4207-9032-72DA1EDC7BA4}">
      <dgm:prSet phldrT="1" phldr="0"/>
      <dgm:spPr/>
      <dgm:t>
        <a:bodyPr/>
        <a:lstStyle/>
        <a:p>
          <a:r>
            <a:rPr lang="en-US"/>
            <a:t>1</a:t>
          </a:r>
        </a:p>
      </dgm:t>
    </dgm:pt>
    <dgm:pt modelId="{0E62D7BD-0853-46F2-9769-2A6EAAA674E7}">
      <dgm:prSet/>
      <dgm:spPr/>
      <dgm:t>
        <a:bodyPr/>
        <a:lstStyle/>
        <a:p>
          <a:r>
            <a:rPr lang="en-US"/>
            <a:t>Encourage friends, family, and coworkers to donate.</a:t>
          </a:r>
        </a:p>
      </dgm:t>
    </dgm:pt>
    <dgm:pt modelId="{26C645E0-EEF2-44BD-A5C2-779B7E2F3F5E}" type="parTrans" cxnId="{04977B8E-7FC4-4FBD-A15D-ABF0FF051152}">
      <dgm:prSet/>
      <dgm:spPr/>
      <dgm:t>
        <a:bodyPr/>
        <a:lstStyle/>
        <a:p>
          <a:endParaRPr lang="en-US"/>
        </a:p>
      </dgm:t>
    </dgm:pt>
    <dgm:pt modelId="{068C856D-E3BB-4FD0-844E-7D5EBA16F8ED}" type="sibTrans" cxnId="{04977B8E-7FC4-4FBD-A15D-ABF0FF051152}">
      <dgm:prSet phldrT="2" phldr="0"/>
      <dgm:spPr/>
      <dgm:t>
        <a:bodyPr/>
        <a:lstStyle/>
        <a:p>
          <a:r>
            <a:rPr lang="en-US"/>
            <a:t>2</a:t>
          </a:r>
        </a:p>
      </dgm:t>
    </dgm:pt>
    <dgm:pt modelId="{E10CDC46-B110-4DDD-A55C-AC2A71725836}">
      <dgm:prSet/>
      <dgm:spPr/>
      <dgm:t>
        <a:bodyPr/>
        <a:lstStyle/>
        <a:p>
          <a:r>
            <a:rPr lang="en-US"/>
            <a:t>Support Texas blood banks and EMS initiatives.</a:t>
          </a:r>
        </a:p>
      </dgm:t>
    </dgm:pt>
    <dgm:pt modelId="{28EA0C57-48FE-4685-867C-FE133EBF7DA6}" type="parTrans" cxnId="{664C0E74-F0C1-473A-AC6E-9AC2772765C3}">
      <dgm:prSet/>
      <dgm:spPr/>
      <dgm:t>
        <a:bodyPr/>
        <a:lstStyle/>
        <a:p>
          <a:endParaRPr lang="en-US"/>
        </a:p>
      </dgm:t>
    </dgm:pt>
    <dgm:pt modelId="{4889913A-DD6D-4329-9D19-8C4E093D621F}" type="sibTrans" cxnId="{664C0E74-F0C1-473A-AC6E-9AC2772765C3}">
      <dgm:prSet phldrT="3" phldr="0"/>
      <dgm:spPr/>
      <dgm:t>
        <a:bodyPr/>
        <a:lstStyle/>
        <a:p>
          <a:r>
            <a:rPr lang="en-US"/>
            <a:t>3</a:t>
          </a:r>
        </a:p>
      </dgm:t>
    </dgm:pt>
    <dgm:pt modelId="{589458D3-72B0-46E0-B984-CDF43D9C32CD}">
      <dgm:prSet/>
      <dgm:spPr/>
      <dgm:t>
        <a:bodyPr/>
        <a:lstStyle/>
        <a:p>
          <a:r>
            <a:rPr lang="en-US"/>
            <a:t>Share awareness of prehospital blood programs.</a:t>
          </a:r>
        </a:p>
      </dgm:t>
    </dgm:pt>
    <dgm:pt modelId="{9481B248-E9B8-4B95-805E-53AFEF4034F4}" type="parTrans" cxnId="{794AEC28-3D20-4573-8D74-B4DB012103A2}">
      <dgm:prSet/>
      <dgm:spPr/>
      <dgm:t>
        <a:bodyPr/>
        <a:lstStyle/>
        <a:p>
          <a:endParaRPr lang="en-US"/>
        </a:p>
      </dgm:t>
    </dgm:pt>
    <dgm:pt modelId="{0F883A08-A226-4DE0-BBEA-F41F22C3B0F5}" type="sibTrans" cxnId="{794AEC28-3D20-4573-8D74-B4DB012103A2}">
      <dgm:prSet phldrT="4" phldr="0"/>
      <dgm:spPr/>
      <dgm:t>
        <a:bodyPr/>
        <a:lstStyle/>
        <a:p>
          <a:r>
            <a:rPr lang="en-US"/>
            <a:t>4</a:t>
          </a:r>
        </a:p>
      </dgm:t>
    </dgm:pt>
    <dgm:pt modelId="{BCC96770-CBDA-438F-817E-648FAC4C5632}" type="pres">
      <dgm:prSet presAssocID="{58A4F255-8B78-424C-AC35-0502B5F3D28F}" presName="Name0" presStyleCnt="0">
        <dgm:presLayoutVars>
          <dgm:animLvl val="lvl"/>
          <dgm:resizeHandles val="exact"/>
        </dgm:presLayoutVars>
      </dgm:prSet>
      <dgm:spPr/>
    </dgm:pt>
    <dgm:pt modelId="{3FABD25F-254A-49B1-8E35-DB450EADE087}" type="pres">
      <dgm:prSet presAssocID="{3B6A85DD-16C7-4155-8128-EC3A70A282AC}" presName="compositeNode" presStyleCnt="0">
        <dgm:presLayoutVars>
          <dgm:bulletEnabled val="1"/>
        </dgm:presLayoutVars>
      </dgm:prSet>
      <dgm:spPr/>
    </dgm:pt>
    <dgm:pt modelId="{2490724D-9FF5-465D-B307-12D83838CD15}" type="pres">
      <dgm:prSet presAssocID="{3B6A85DD-16C7-4155-8128-EC3A70A282AC}" presName="bgRect" presStyleLbl="bgAccFollowNode1" presStyleIdx="0" presStyleCnt="4"/>
      <dgm:spPr/>
    </dgm:pt>
    <dgm:pt modelId="{BEE3D2C8-83F4-48BF-A4F4-4502374EFFB8}" type="pres">
      <dgm:prSet presAssocID="{F7BEEC65-D97B-4EEB-9E5D-0A28FF3178F1}" presName="sibTransNodeCircle" presStyleLbl="alignNode1" presStyleIdx="0" presStyleCnt="8">
        <dgm:presLayoutVars>
          <dgm:chMax val="0"/>
          <dgm:bulletEnabled/>
        </dgm:presLayoutVars>
      </dgm:prSet>
      <dgm:spPr/>
    </dgm:pt>
    <dgm:pt modelId="{02118DDA-714A-4F90-99DC-42AC8FDB3AA0}" type="pres">
      <dgm:prSet presAssocID="{3B6A85DD-16C7-4155-8128-EC3A70A282AC}" presName="bottomLine" presStyleLbl="alignNode1" presStyleIdx="1" presStyleCnt="8">
        <dgm:presLayoutVars/>
      </dgm:prSet>
      <dgm:spPr/>
    </dgm:pt>
    <dgm:pt modelId="{7773319F-F5B1-4258-AF95-8E0E7EAF9772}" type="pres">
      <dgm:prSet presAssocID="{3B6A85DD-16C7-4155-8128-EC3A70A282AC}" presName="nodeText" presStyleLbl="bgAccFollowNode1" presStyleIdx="0" presStyleCnt="4">
        <dgm:presLayoutVars>
          <dgm:bulletEnabled val="1"/>
        </dgm:presLayoutVars>
      </dgm:prSet>
      <dgm:spPr/>
    </dgm:pt>
    <dgm:pt modelId="{5DC939F3-C5AC-4AC2-969A-412F2A41E5E6}" type="pres">
      <dgm:prSet presAssocID="{F7BEEC65-D97B-4EEB-9E5D-0A28FF3178F1}" presName="sibTrans" presStyleCnt="0"/>
      <dgm:spPr/>
    </dgm:pt>
    <dgm:pt modelId="{6A6E34B9-F75E-4074-B96D-C32DA5B376F5}" type="pres">
      <dgm:prSet presAssocID="{0E62D7BD-0853-46F2-9769-2A6EAAA674E7}" presName="compositeNode" presStyleCnt="0">
        <dgm:presLayoutVars>
          <dgm:bulletEnabled val="1"/>
        </dgm:presLayoutVars>
      </dgm:prSet>
      <dgm:spPr/>
    </dgm:pt>
    <dgm:pt modelId="{3A6A7A88-AFD1-40A3-94B7-926B18471F6A}" type="pres">
      <dgm:prSet presAssocID="{0E62D7BD-0853-46F2-9769-2A6EAAA674E7}" presName="bgRect" presStyleLbl="bgAccFollowNode1" presStyleIdx="1" presStyleCnt="4"/>
      <dgm:spPr/>
    </dgm:pt>
    <dgm:pt modelId="{895256BE-E4EB-4C5F-9833-8A715318E639}" type="pres">
      <dgm:prSet presAssocID="{068C856D-E3BB-4FD0-844E-7D5EBA16F8ED}" presName="sibTransNodeCircle" presStyleLbl="alignNode1" presStyleIdx="2" presStyleCnt="8">
        <dgm:presLayoutVars>
          <dgm:chMax val="0"/>
          <dgm:bulletEnabled/>
        </dgm:presLayoutVars>
      </dgm:prSet>
      <dgm:spPr/>
    </dgm:pt>
    <dgm:pt modelId="{8C1B0665-9C2E-4E53-BADA-436F527B41CE}" type="pres">
      <dgm:prSet presAssocID="{0E62D7BD-0853-46F2-9769-2A6EAAA674E7}" presName="bottomLine" presStyleLbl="alignNode1" presStyleIdx="3" presStyleCnt="8">
        <dgm:presLayoutVars/>
      </dgm:prSet>
      <dgm:spPr/>
    </dgm:pt>
    <dgm:pt modelId="{495CEADE-774C-485E-A013-BDF73565C73E}" type="pres">
      <dgm:prSet presAssocID="{0E62D7BD-0853-46F2-9769-2A6EAAA674E7}" presName="nodeText" presStyleLbl="bgAccFollowNode1" presStyleIdx="1" presStyleCnt="4">
        <dgm:presLayoutVars>
          <dgm:bulletEnabled val="1"/>
        </dgm:presLayoutVars>
      </dgm:prSet>
      <dgm:spPr/>
    </dgm:pt>
    <dgm:pt modelId="{24BD158A-0965-4663-A138-5EED2A52B503}" type="pres">
      <dgm:prSet presAssocID="{068C856D-E3BB-4FD0-844E-7D5EBA16F8ED}" presName="sibTrans" presStyleCnt="0"/>
      <dgm:spPr/>
    </dgm:pt>
    <dgm:pt modelId="{705736FB-0218-49D1-89F7-D2D8ECE60080}" type="pres">
      <dgm:prSet presAssocID="{E10CDC46-B110-4DDD-A55C-AC2A71725836}" presName="compositeNode" presStyleCnt="0">
        <dgm:presLayoutVars>
          <dgm:bulletEnabled val="1"/>
        </dgm:presLayoutVars>
      </dgm:prSet>
      <dgm:spPr/>
    </dgm:pt>
    <dgm:pt modelId="{400838FA-96C9-487B-AA2A-FA5456F9E344}" type="pres">
      <dgm:prSet presAssocID="{E10CDC46-B110-4DDD-A55C-AC2A71725836}" presName="bgRect" presStyleLbl="bgAccFollowNode1" presStyleIdx="2" presStyleCnt="4"/>
      <dgm:spPr/>
    </dgm:pt>
    <dgm:pt modelId="{B936E9D7-23BD-4FEE-9D10-5DC8AC9360F0}" type="pres">
      <dgm:prSet presAssocID="{4889913A-DD6D-4329-9D19-8C4E093D621F}" presName="sibTransNodeCircle" presStyleLbl="alignNode1" presStyleIdx="4" presStyleCnt="8">
        <dgm:presLayoutVars>
          <dgm:chMax val="0"/>
          <dgm:bulletEnabled/>
        </dgm:presLayoutVars>
      </dgm:prSet>
      <dgm:spPr/>
    </dgm:pt>
    <dgm:pt modelId="{828052ED-25DE-4366-9BC8-81EAF669D005}" type="pres">
      <dgm:prSet presAssocID="{E10CDC46-B110-4DDD-A55C-AC2A71725836}" presName="bottomLine" presStyleLbl="alignNode1" presStyleIdx="5" presStyleCnt="8">
        <dgm:presLayoutVars/>
      </dgm:prSet>
      <dgm:spPr/>
    </dgm:pt>
    <dgm:pt modelId="{9D3BD662-68EB-4C10-8D07-1B9187DDA3FF}" type="pres">
      <dgm:prSet presAssocID="{E10CDC46-B110-4DDD-A55C-AC2A71725836}" presName="nodeText" presStyleLbl="bgAccFollowNode1" presStyleIdx="2" presStyleCnt="4">
        <dgm:presLayoutVars>
          <dgm:bulletEnabled val="1"/>
        </dgm:presLayoutVars>
      </dgm:prSet>
      <dgm:spPr/>
    </dgm:pt>
    <dgm:pt modelId="{88B708F8-723D-4546-B3EE-CA92A0B62851}" type="pres">
      <dgm:prSet presAssocID="{4889913A-DD6D-4329-9D19-8C4E093D621F}" presName="sibTrans" presStyleCnt="0"/>
      <dgm:spPr/>
    </dgm:pt>
    <dgm:pt modelId="{60579526-75AF-486C-9810-3EFFD4239170}" type="pres">
      <dgm:prSet presAssocID="{589458D3-72B0-46E0-B984-CDF43D9C32CD}" presName="compositeNode" presStyleCnt="0">
        <dgm:presLayoutVars>
          <dgm:bulletEnabled val="1"/>
        </dgm:presLayoutVars>
      </dgm:prSet>
      <dgm:spPr/>
    </dgm:pt>
    <dgm:pt modelId="{80F9719D-2546-4C5E-817B-F8235B6F8CC2}" type="pres">
      <dgm:prSet presAssocID="{589458D3-72B0-46E0-B984-CDF43D9C32CD}" presName="bgRect" presStyleLbl="bgAccFollowNode1" presStyleIdx="3" presStyleCnt="4"/>
      <dgm:spPr/>
    </dgm:pt>
    <dgm:pt modelId="{F0598416-8748-4D1F-936D-5980056DF532}" type="pres">
      <dgm:prSet presAssocID="{0F883A08-A226-4DE0-BBEA-F41F22C3B0F5}" presName="sibTransNodeCircle" presStyleLbl="alignNode1" presStyleIdx="6" presStyleCnt="8">
        <dgm:presLayoutVars>
          <dgm:chMax val="0"/>
          <dgm:bulletEnabled/>
        </dgm:presLayoutVars>
      </dgm:prSet>
      <dgm:spPr/>
    </dgm:pt>
    <dgm:pt modelId="{96B3C4FF-9D06-44D2-88C8-86BFE8945D8F}" type="pres">
      <dgm:prSet presAssocID="{589458D3-72B0-46E0-B984-CDF43D9C32CD}" presName="bottomLine" presStyleLbl="alignNode1" presStyleIdx="7" presStyleCnt="8">
        <dgm:presLayoutVars/>
      </dgm:prSet>
      <dgm:spPr/>
    </dgm:pt>
    <dgm:pt modelId="{1518383F-F4BF-4985-B18A-69B587FD2117}" type="pres">
      <dgm:prSet presAssocID="{589458D3-72B0-46E0-B984-CDF43D9C32CD}" presName="nodeText" presStyleLbl="bgAccFollowNode1" presStyleIdx="3" presStyleCnt="4">
        <dgm:presLayoutVars>
          <dgm:bulletEnabled val="1"/>
        </dgm:presLayoutVars>
      </dgm:prSet>
      <dgm:spPr/>
    </dgm:pt>
  </dgm:ptLst>
  <dgm:cxnLst>
    <dgm:cxn modelId="{54A45D05-67FD-4522-B1F3-D0F6B0181A1C}" type="presOf" srcId="{068C856D-E3BB-4FD0-844E-7D5EBA16F8ED}" destId="{895256BE-E4EB-4C5F-9833-8A715318E639}" srcOrd="0" destOrd="0" presId="urn:microsoft.com/office/officeart/2016/7/layout/BasicLinearProcessNumbered"/>
    <dgm:cxn modelId="{8D21F417-A45A-478B-AD7B-F07497415DE0}" type="presOf" srcId="{F7BEEC65-D97B-4EEB-9E5D-0A28FF3178F1}" destId="{BEE3D2C8-83F4-48BF-A4F4-4502374EFFB8}" srcOrd="0" destOrd="0" presId="urn:microsoft.com/office/officeart/2016/7/layout/BasicLinearProcessNumbered"/>
    <dgm:cxn modelId="{794AEC28-3D20-4573-8D74-B4DB012103A2}" srcId="{58A4F255-8B78-424C-AC35-0502B5F3D28F}" destId="{589458D3-72B0-46E0-B984-CDF43D9C32CD}" srcOrd="3" destOrd="0" parTransId="{9481B248-E9B8-4B95-805E-53AFEF4034F4}" sibTransId="{0F883A08-A226-4DE0-BBEA-F41F22C3B0F5}"/>
    <dgm:cxn modelId="{B457794B-342C-4207-9032-72DA1EDC7BA4}" srcId="{58A4F255-8B78-424C-AC35-0502B5F3D28F}" destId="{3B6A85DD-16C7-4155-8128-EC3A70A282AC}" srcOrd="0" destOrd="0" parTransId="{F045D939-AC5E-4C8A-8D69-76BB780BA49F}" sibTransId="{F7BEEC65-D97B-4EEB-9E5D-0A28FF3178F1}"/>
    <dgm:cxn modelId="{F7C92C4C-5860-4D81-8D29-39B790DE47C1}" type="presOf" srcId="{58A4F255-8B78-424C-AC35-0502B5F3D28F}" destId="{BCC96770-CBDA-438F-817E-648FAC4C5632}" srcOrd="0" destOrd="0" presId="urn:microsoft.com/office/officeart/2016/7/layout/BasicLinearProcessNumbered"/>
    <dgm:cxn modelId="{F34AD34D-A20F-4444-BA2A-A81554A66CD3}" type="presOf" srcId="{0E62D7BD-0853-46F2-9769-2A6EAAA674E7}" destId="{3A6A7A88-AFD1-40A3-94B7-926B18471F6A}" srcOrd="0" destOrd="0" presId="urn:microsoft.com/office/officeart/2016/7/layout/BasicLinearProcessNumbered"/>
    <dgm:cxn modelId="{F26CAA60-F41B-4C62-A895-AE2ADCE63C6E}" type="presOf" srcId="{0F883A08-A226-4DE0-BBEA-F41F22C3B0F5}" destId="{F0598416-8748-4D1F-936D-5980056DF532}" srcOrd="0" destOrd="0" presId="urn:microsoft.com/office/officeart/2016/7/layout/BasicLinearProcessNumbered"/>
    <dgm:cxn modelId="{664C0E74-F0C1-473A-AC6E-9AC2772765C3}" srcId="{58A4F255-8B78-424C-AC35-0502B5F3D28F}" destId="{E10CDC46-B110-4DDD-A55C-AC2A71725836}" srcOrd="2" destOrd="0" parTransId="{28EA0C57-48FE-4685-867C-FE133EBF7DA6}" sibTransId="{4889913A-DD6D-4329-9D19-8C4E093D621F}"/>
    <dgm:cxn modelId="{04977B8E-7FC4-4FBD-A15D-ABF0FF051152}" srcId="{58A4F255-8B78-424C-AC35-0502B5F3D28F}" destId="{0E62D7BD-0853-46F2-9769-2A6EAAA674E7}" srcOrd="1" destOrd="0" parTransId="{26C645E0-EEF2-44BD-A5C2-779B7E2F3F5E}" sibTransId="{068C856D-E3BB-4FD0-844E-7D5EBA16F8ED}"/>
    <dgm:cxn modelId="{6B735596-382D-45FF-8744-676578FEC387}" type="presOf" srcId="{589458D3-72B0-46E0-B984-CDF43D9C32CD}" destId="{80F9719D-2546-4C5E-817B-F8235B6F8CC2}" srcOrd="0" destOrd="0" presId="urn:microsoft.com/office/officeart/2016/7/layout/BasicLinearProcessNumbered"/>
    <dgm:cxn modelId="{BD29B8B2-21D5-4032-B0F7-D0A177758C58}" type="presOf" srcId="{3B6A85DD-16C7-4155-8128-EC3A70A282AC}" destId="{7773319F-F5B1-4258-AF95-8E0E7EAF9772}" srcOrd="1" destOrd="0" presId="urn:microsoft.com/office/officeart/2016/7/layout/BasicLinearProcessNumbered"/>
    <dgm:cxn modelId="{38D03EC4-083B-4622-8D37-1419B4A359A3}" type="presOf" srcId="{3B6A85DD-16C7-4155-8128-EC3A70A282AC}" destId="{2490724D-9FF5-465D-B307-12D83838CD15}" srcOrd="0" destOrd="0" presId="urn:microsoft.com/office/officeart/2016/7/layout/BasicLinearProcessNumbered"/>
    <dgm:cxn modelId="{CBE4EECF-C25F-4E5F-92E3-7B0C4AF492B5}" type="presOf" srcId="{E10CDC46-B110-4DDD-A55C-AC2A71725836}" destId="{9D3BD662-68EB-4C10-8D07-1B9187DDA3FF}" srcOrd="1" destOrd="0" presId="urn:microsoft.com/office/officeart/2016/7/layout/BasicLinearProcessNumbered"/>
    <dgm:cxn modelId="{4D419BD9-8FA3-421F-87DE-ABF3731AE586}" type="presOf" srcId="{589458D3-72B0-46E0-B984-CDF43D9C32CD}" destId="{1518383F-F4BF-4985-B18A-69B587FD2117}" srcOrd="1" destOrd="0" presId="urn:microsoft.com/office/officeart/2016/7/layout/BasicLinearProcessNumbered"/>
    <dgm:cxn modelId="{736100DB-A43F-4DD4-BD7C-BC6DE4961E0A}" type="presOf" srcId="{4889913A-DD6D-4329-9D19-8C4E093D621F}" destId="{B936E9D7-23BD-4FEE-9D10-5DC8AC9360F0}" srcOrd="0" destOrd="0" presId="urn:microsoft.com/office/officeart/2016/7/layout/BasicLinearProcessNumbered"/>
    <dgm:cxn modelId="{03A4A3DE-0305-4BF6-A147-614C5A3BC259}" type="presOf" srcId="{E10CDC46-B110-4DDD-A55C-AC2A71725836}" destId="{400838FA-96C9-487B-AA2A-FA5456F9E344}" srcOrd="0" destOrd="0" presId="urn:microsoft.com/office/officeart/2016/7/layout/BasicLinearProcessNumbered"/>
    <dgm:cxn modelId="{44C9C7E2-AE01-4E6D-B480-4BE5262D14E1}" type="presOf" srcId="{0E62D7BD-0853-46F2-9769-2A6EAAA674E7}" destId="{495CEADE-774C-485E-A013-BDF73565C73E}" srcOrd="1" destOrd="0" presId="urn:microsoft.com/office/officeart/2016/7/layout/BasicLinearProcessNumbered"/>
    <dgm:cxn modelId="{B5628C3C-C37C-4088-9198-D00AF2975AD9}" type="presParOf" srcId="{BCC96770-CBDA-438F-817E-648FAC4C5632}" destId="{3FABD25F-254A-49B1-8E35-DB450EADE087}" srcOrd="0" destOrd="0" presId="urn:microsoft.com/office/officeart/2016/7/layout/BasicLinearProcessNumbered"/>
    <dgm:cxn modelId="{D2EC6F0A-1FE8-41A6-AC86-5CF462B061B1}" type="presParOf" srcId="{3FABD25F-254A-49B1-8E35-DB450EADE087}" destId="{2490724D-9FF5-465D-B307-12D83838CD15}" srcOrd="0" destOrd="0" presId="urn:microsoft.com/office/officeart/2016/7/layout/BasicLinearProcessNumbered"/>
    <dgm:cxn modelId="{34485BC4-28B3-47FA-A13B-7B68D25FB2E3}" type="presParOf" srcId="{3FABD25F-254A-49B1-8E35-DB450EADE087}" destId="{BEE3D2C8-83F4-48BF-A4F4-4502374EFFB8}" srcOrd="1" destOrd="0" presId="urn:microsoft.com/office/officeart/2016/7/layout/BasicLinearProcessNumbered"/>
    <dgm:cxn modelId="{AFBB7AC3-7F07-49BA-A299-27A7B0A525FD}" type="presParOf" srcId="{3FABD25F-254A-49B1-8E35-DB450EADE087}" destId="{02118DDA-714A-4F90-99DC-42AC8FDB3AA0}" srcOrd="2" destOrd="0" presId="urn:microsoft.com/office/officeart/2016/7/layout/BasicLinearProcessNumbered"/>
    <dgm:cxn modelId="{C6E68648-D480-4262-8104-BDEC0957AAAD}" type="presParOf" srcId="{3FABD25F-254A-49B1-8E35-DB450EADE087}" destId="{7773319F-F5B1-4258-AF95-8E0E7EAF9772}" srcOrd="3" destOrd="0" presId="urn:microsoft.com/office/officeart/2016/7/layout/BasicLinearProcessNumbered"/>
    <dgm:cxn modelId="{348A9C9D-729A-4A2E-8CA3-F6EE64B37B1F}" type="presParOf" srcId="{BCC96770-CBDA-438F-817E-648FAC4C5632}" destId="{5DC939F3-C5AC-4AC2-969A-412F2A41E5E6}" srcOrd="1" destOrd="0" presId="urn:microsoft.com/office/officeart/2016/7/layout/BasicLinearProcessNumbered"/>
    <dgm:cxn modelId="{2197BFA5-55BE-401E-8EDA-9655B8FD16BF}" type="presParOf" srcId="{BCC96770-CBDA-438F-817E-648FAC4C5632}" destId="{6A6E34B9-F75E-4074-B96D-C32DA5B376F5}" srcOrd="2" destOrd="0" presId="urn:microsoft.com/office/officeart/2016/7/layout/BasicLinearProcessNumbered"/>
    <dgm:cxn modelId="{3CE0DA86-DC82-4096-AADE-C7107A984426}" type="presParOf" srcId="{6A6E34B9-F75E-4074-B96D-C32DA5B376F5}" destId="{3A6A7A88-AFD1-40A3-94B7-926B18471F6A}" srcOrd="0" destOrd="0" presId="urn:microsoft.com/office/officeart/2016/7/layout/BasicLinearProcessNumbered"/>
    <dgm:cxn modelId="{FEDC20BB-6DBB-4E98-841A-B3CD9523B9FF}" type="presParOf" srcId="{6A6E34B9-F75E-4074-B96D-C32DA5B376F5}" destId="{895256BE-E4EB-4C5F-9833-8A715318E639}" srcOrd="1" destOrd="0" presId="urn:microsoft.com/office/officeart/2016/7/layout/BasicLinearProcessNumbered"/>
    <dgm:cxn modelId="{41970748-0AEB-4622-B27D-F4C8CB648D69}" type="presParOf" srcId="{6A6E34B9-F75E-4074-B96D-C32DA5B376F5}" destId="{8C1B0665-9C2E-4E53-BADA-436F527B41CE}" srcOrd="2" destOrd="0" presId="urn:microsoft.com/office/officeart/2016/7/layout/BasicLinearProcessNumbered"/>
    <dgm:cxn modelId="{E5742F62-DB76-4EF3-BB01-4AE7927E3719}" type="presParOf" srcId="{6A6E34B9-F75E-4074-B96D-C32DA5B376F5}" destId="{495CEADE-774C-485E-A013-BDF73565C73E}" srcOrd="3" destOrd="0" presId="urn:microsoft.com/office/officeart/2016/7/layout/BasicLinearProcessNumbered"/>
    <dgm:cxn modelId="{B85357ED-93F0-4D9F-8F6C-31F490D02A75}" type="presParOf" srcId="{BCC96770-CBDA-438F-817E-648FAC4C5632}" destId="{24BD158A-0965-4663-A138-5EED2A52B503}" srcOrd="3" destOrd="0" presId="urn:microsoft.com/office/officeart/2016/7/layout/BasicLinearProcessNumbered"/>
    <dgm:cxn modelId="{1159328C-0A96-451C-87D8-304D23B8A84A}" type="presParOf" srcId="{BCC96770-CBDA-438F-817E-648FAC4C5632}" destId="{705736FB-0218-49D1-89F7-D2D8ECE60080}" srcOrd="4" destOrd="0" presId="urn:microsoft.com/office/officeart/2016/7/layout/BasicLinearProcessNumbered"/>
    <dgm:cxn modelId="{11EB9FC3-1F95-4051-8526-9A7C300FC6C8}" type="presParOf" srcId="{705736FB-0218-49D1-89F7-D2D8ECE60080}" destId="{400838FA-96C9-487B-AA2A-FA5456F9E344}" srcOrd="0" destOrd="0" presId="urn:microsoft.com/office/officeart/2016/7/layout/BasicLinearProcessNumbered"/>
    <dgm:cxn modelId="{2D1E258E-6E3E-4961-A41A-FBFCE4C7B7B3}" type="presParOf" srcId="{705736FB-0218-49D1-89F7-D2D8ECE60080}" destId="{B936E9D7-23BD-4FEE-9D10-5DC8AC9360F0}" srcOrd="1" destOrd="0" presId="urn:microsoft.com/office/officeart/2016/7/layout/BasicLinearProcessNumbered"/>
    <dgm:cxn modelId="{1F6E8624-8C4C-4506-9A4F-C58D9A4B93F4}" type="presParOf" srcId="{705736FB-0218-49D1-89F7-D2D8ECE60080}" destId="{828052ED-25DE-4366-9BC8-81EAF669D005}" srcOrd="2" destOrd="0" presId="urn:microsoft.com/office/officeart/2016/7/layout/BasicLinearProcessNumbered"/>
    <dgm:cxn modelId="{79B8C662-58E2-44E6-B1B5-AE3891F993C1}" type="presParOf" srcId="{705736FB-0218-49D1-89F7-D2D8ECE60080}" destId="{9D3BD662-68EB-4C10-8D07-1B9187DDA3FF}" srcOrd="3" destOrd="0" presId="urn:microsoft.com/office/officeart/2016/7/layout/BasicLinearProcessNumbered"/>
    <dgm:cxn modelId="{F5197BEF-1779-4922-AD6C-604A2F6A8801}" type="presParOf" srcId="{BCC96770-CBDA-438F-817E-648FAC4C5632}" destId="{88B708F8-723D-4546-B3EE-CA92A0B62851}" srcOrd="5" destOrd="0" presId="urn:microsoft.com/office/officeart/2016/7/layout/BasicLinearProcessNumbered"/>
    <dgm:cxn modelId="{013BBAAD-205C-4A36-809B-DF48757D28C1}" type="presParOf" srcId="{BCC96770-CBDA-438F-817E-648FAC4C5632}" destId="{60579526-75AF-486C-9810-3EFFD4239170}" srcOrd="6" destOrd="0" presId="urn:microsoft.com/office/officeart/2016/7/layout/BasicLinearProcessNumbered"/>
    <dgm:cxn modelId="{A891486D-21A3-4377-9F51-10DF49C1CC8F}" type="presParOf" srcId="{60579526-75AF-486C-9810-3EFFD4239170}" destId="{80F9719D-2546-4C5E-817B-F8235B6F8CC2}" srcOrd="0" destOrd="0" presId="urn:microsoft.com/office/officeart/2016/7/layout/BasicLinearProcessNumbered"/>
    <dgm:cxn modelId="{38B2C570-568F-4089-AE97-1A8A875CB7AA}" type="presParOf" srcId="{60579526-75AF-486C-9810-3EFFD4239170}" destId="{F0598416-8748-4D1F-936D-5980056DF532}" srcOrd="1" destOrd="0" presId="urn:microsoft.com/office/officeart/2016/7/layout/BasicLinearProcessNumbered"/>
    <dgm:cxn modelId="{C6AA0586-669E-454E-8016-A1D1C24EA490}" type="presParOf" srcId="{60579526-75AF-486C-9810-3EFFD4239170}" destId="{96B3C4FF-9D06-44D2-88C8-86BFE8945D8F}" srcOrd="2" destOrd="0" presId="urn:microsoft.com/office/officeart/2016/7/layout/BasicLinearProcessNumbered"/>
    <dgm:cxn modelId="{B2C9EDE9-43E6-452D-9738-FEE056614E3F}" type="presParOf" srcId="{60579526-75AF-486C-9810-3EFFD4239170}" destId="{1518383F-F4BF-4985-B18A-69B587FD2117}" srcOrd="3" destOrd="0" presId="urn:microsoft.com/office/officeart/2016/7/layout/BasicLinearProcessNumbered"/>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7C32A10-A887-4604-B3D2-D7FA7240374A}"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233CF61B-786B-451A-B7B3-4B0FEEE37478}">
      <dgm:prSet/>
      <dgm:spPr/>
      <dgm:t>
        <a:bodyPr/>
        <a:lstStyle/>
        <a:p>
          <a:r>
            <a:rPr lang="en-US" dirty="0"/>
            <a:t>Prehospital blood programs save lives by making blood available to patients faster.</a:t>
          </a:r>
        </a:p>
      </dgm:t>
    </dgm:pt>
    <dgm:pt modelId="{F44A6CDA-6D14-422C-978A-11C8B5F7745D}" type="parTrans" cxnId="{D541EFF2-6BB9-4708-A339-78ECF56FB65D}">
      <dgm:prSet/>
      <dgm:spPr/>
      <dgm:t>
        <a:bodyPr/>
        <a:lstStyle/>
        <a:p>
          <a:endParaRPr lang="en-US"/>
        </a:p>
      </dgm:t>
    </dgm:pt>
    <dgm:pt modelId="{22E48EDA-CE66-4183-8921-D7D5D8EC91AD}" type="sibTrans" cxnId="{D541EFF2-6BB9-4708-A339-78ECF56FB65D}">
      <dgm:prSet/>
      <dgm:spPr/>
      <dgm:t>
        <a:bodyPr/>
        <a:lstStyle/>
        <a:p>
          <a:endParaRPr lang="en-US"/>
        </a:p>
      </dgm:t>
    </dgm:pt>
    <dgm:pt modelId="{50B9963A-4F6A-43A9-BE85-90EB7AB0050F}">
      <dgm:prSet/>
      <dgm:spPr/>
      <dgm:t>
        <a:bodyPr/>
        <a:lstStyle/>
        <a:p>
          <a:r>
            <a:rPr lang="en-US" dirty="0"/>
            <a:t>Texas is building a stronger, safer system for  responding to emergencies.</a:t>
          </a:r>
        </a:p>
      </dgm:t>
    </dgm:pt>
    <dgm:pt modelId="{B8D09368-507C-4043-B5D9-F038FF3D40ED}" type="parTrans" cxnId="{9528F29F-B844-4E6A-B8D9-2AA948F3739F}">
      <dgm:prSet/>
      <dgm:spPr/>
      <dgm:t>
        <a:bodyPr/>
        <a:lstStyle/>
        <a:p>
          <a:endParaRPr lang="en-US"/>
        </a:p>
      </dgm:t>
    </dgm:pt>
    <dgm:pt modelId="{7FDEBBA5-F8BF-4117-A4CB-88B106C81A57}" type="sibTrans" cxnId="{9528F29F-B844-4E6A-B8D9-2AA948F3739F}">
      <dgm:prSet/>
      <dgm:spPr/>
      <dgm:t>
        <a:bodyPr/>
        <a:lstStyle/>
        <a:p>
          <a:endParaRPr lang="en-US"/>
        </a:p>
      </dgm:t>
    </dgm:pt>
    <dgm:pt modelId="{98285A01-BF9B-4AB4-B19A-BBE069DB9961}">
      <dgm:prSet/>
      <dgm:spPr/>
      <dgm:t>
        <a:bodyPr/>
        <a:lstStyle/>
        <a:p>
          <a:r>
            <a:rPr lang="en-US" dirty="0"/>
            <a:t>Blood donation is the foundation—every Texan can make a difference.</a:t>
          </a:r>
        </a:p>
      </dgm:t>
    </dgm:pt>
    <dgm:pt modelId="{8EA04035-D5EE-4A57-A437-B36C99087789}" type="parTrans" cxnId="{355E2A9A-4424-4C43-8C76-BBB53E67F382}">
      <dgm:prSet/>
      <dgm:spPr/>
      <dgm:t>
        <a:bodyPr/>
        <a:lstStyle/>
        <a:p>
          <a:endParaRPr lang="en-US"/>
        </a:p>
      </dgm:t>
    </dgm:pt>
    <dgm:pt modelId="{038030D7-F212-4601-85ED-342D7C8D1503}" type="sibTrans" cxnId="{355E2A9A-4424-4C43-8C76-BBB53E67F382}">
      <dgm:prSet/>
      <dgm:spPr/>
      <dgm:t>
        <a:bodyPr/>
        <a:lstStyle/>
        <a:p>
          <a:endParaRPr lang="en-US"/>
        </a:p>
      </dgm:t>
    </dgm:pt>
    <dgm:pt modelId="{5672CDA9-1BC4-455A-BE2B-E886C59BA35F}">
      <dgm:prSet/>
      <dgm:spPr/>
      <dgm:t>
        <a:bodyPr/>
        <a:lstStyle/>
        <a:p>
          <a:r>
            <a:rPr lang="en-US"/>
            <a:t>Together, we can ensure lifesaving blood is always available when it’s needed most.</a:t>
          </a:r>
        </a:p>
      </dgm:t>
    </dgm:pt>
    <dgm:pt modelId="{712DD39C-2FB7-484A-BFAE-0B638FC7BF76}" type="parTrans" cxnId="{BF46871D-1957-4EDF-8668-62A789ABA7DC}">
      <dgm:prSet/>
      <dgm:spPr/>
      <dgm:t>
        <a:bodyPr/>
        <a:lstStyle/>
        <a:p>
          <a:endParaRPr lang="en-US"/>
        </a:p>
      </dgm:t>
    </dgm:pt>
    <dgm:pt modelId="{0532B945-274C-40BD-B4E9-0D07FE736D58}" type="sibTrans" cxnId="{BF46871D-1957-4EDF-8668-62A789ABA7DC}">
      <dgm:prSet/>
      <dgm:spPr/>
      <dgm:t>
        <a:bodyPr/>
        <a:lstStyle/>
        <a:p>
          <a:endParaRPr lang="en-US"/>
        </a:p>
      </dgm:t>
    </dgm:pt>
    <dgm:pt modelId="{1CAA7217-3117-4885-B2BF-8DA0F3893449}" type="pres">
      <dgm:prSet presAssocID="{77C32A10-A887-4604-B3D2-D7FA7240374A}" presName="linear" presStyleCnt="0">
        <dgm:presLayoutVars>
          <dgm:animLvl val="lvl"/>
          <dgm:resizeHandles val="exact"/>
        </dgm:presLayoutVars>
      </dgm:prSet>
      <dgm:spPr/>
    </dgm:pt>
    <dgm:pt modelId="{FB3D8B1C-88EC-4D3D-A6BE-3AED218F2D80}" type="pres">
      <dgm:prSet presAssocID="{233CF61B-786B-451A-B7B3-4B0FEEE37478}" presName="parentText" presStyleLbl="node1" presStyleIdx="0" presStyleCnt="4">
        <dgm:presLayoutVars>
          <dgm:chMax val="0"/>
          <dgm:bulletEnabled val="1"/>
        </dgm:presLayoutVars>
      </dgm:prSet>
      <dgm:spPr/>
    </dgm:pt>
    <dgm:pt modelId="{FD5B2DD7-2EDD-4360-B1E3-6FD133A762FA}" type="pres">
      <dgm:prSet presAssocID="{22E48EDA-CE66-4183-8921-D7D5D8EC91AD}" presName="spacer" presStyleCnt="0"/>
      <dgm:spPr/>
    </dgm:pt>
    <dgm:pt modelId="{34216F53-A767-4591-A6DD-89B45E1E3D5B}" type="pres">
      <dgm:prSet presAssocID="{50B9963A-4F6A-43A9-BE85-90EB7AB0050F}" presName="parentText" presStyleLbl="node1" presStyleIdx="1" presStyleCnt="4">
        <dgm:presLayoutVars>
          <dgm:chMax val="0"/>
          <dgm:bulletEnabled val="1"/>
        </dgm:presLayoutVars>
      </dgm:prSet>
      <dgm:spPr/>
    </dgm:pt>
    <dgm:pt modelId="{1551029E-9C2F-446C-8E58-A02240A2D13C}" type="pres">
      <dgm:prSet presAssocID="{7FDEBBA5-F8BF-4117-A4CB-88B106C81A57}" presName="spacer" presStyleCnt="0"/>
      <dgm:spPr/>
    </dgm:pt>
    <dgm:pt modelId="{B6D49BFD-E57C-4F27-8EEB-B714CC31900B}" type="pres">
      <dgm:prSet presAssocID="{98285A01-BF9B-4AB4-B19A-BBE069DB9961}" presName="parentText" presStyleLbl="node1" presStyleIdx="2" presStyleCnt="4">
        <dgm:presLayoutVars>
          <dgm:chMax val="0"/>
          <dgm:bulletEnabled val="1"/>
        </dgm:presLayoutVars>
      </dgm:prSet>
      <dgm:spPr/>
    </dgm:pt>
    <dgm:pt modelId="{BFB4F3F3-7067-49D6-92A9-3D4DCB058BB1}" type="pres">
      <dgm:prSet presAssocID="{038030D7-F212-4601-85ED-342D7C8D1503}" presName="spacer" presStyleCnt="0"/>
      <dgm:spPr/>
    </dgm:pt>
    <dgm:pt modelId="{88421F37-3B47-4CA6-A42A-04CDD4781B81}" type="pres">
      <dgm:prSet presAssocID="{5672CDA9-1BC4-455A-BE2B-E886C59BA35F}" presName="parentText" presStyleLbl="node1" presStyleIdx="3" presStyleCnt="4">
        <dgm:presLayoutVars>
          <dgm:chMax val="0"/>
          <dgm:bulletEnabled val="1"/>
        </dgm:presLayoutVars>
      </dgm:prSet>
      <dgm:spPr/>
    </dgm:pt>
  </dgm:ptLst>
  <dgm:cxnLst>
    <dgm:cxn modelId="{BF46871D-1957-4EDF-8668-62A789ABA7DC}" srcId="{77C32A10-A887-4604-B3D2-D7FA7240374A}" destId="{5672CDA9-1BC4-455A-BE2B-E886C59BA35F}" srcOrd="3" destOrd="0" parTransId="{712DD39C-2FB7-484A-BFAE-0B638FC7BF76}" sibTransId="{0532B945-274C-40BD-B4E9-0D07FE736D58}"/>
    <dgm:cxn modelId="{8EB6873E-F62E-428A-966A-9343FCE70DF2}" type="presOf" srcId="{5672CDA9-1BC4-455A-BE2B-E886C59BA35F}" destId="{88421F37-3B47-4CA6-A42A-04CDD4781B81}" srcOrd="0" destOrd="0" presId="urn:microsoft.com/office/officeart/2005/8/layout/vList2"/>
    <dgm:cxn modelId="{D2C8274A-40F2-451D-B035-78B35B7B9BE8}" type="presOf" srcId="{98285A01-BF9B-4AB4-B19A-BBE069DB9961}" destId="{B6D49BFD-E57C-4F27-8EEB-B714CC31900B}" srcOrd="0" destOrd="0" presId="urn:microsoft.com/office/officeart/2005/8/layout/vList2"/>
    <dgm:cxn modelId="{7C655F59-1423-4081-8D36-E69C768CA603}" type="presOf" srcId="{50B9963A-4F6A-43A9-BE85-90EB7AB0050F}" destId="{34216F53-A767-4591-A6DD-89B45E1E3D5B}" srcOrd="0" destOrd="0" presId="urn:microsoft.com/office/officeart/2005/8/layout/vList2"/>
    <dgm:cxn modelId="{355E2A9A-4424-4C43-8C76-BBB53E67F382}" srcId="{77C32A10-A887-4604-B3D2-D7FA7240374A}" destId="{98285A01-BF9B-4AB4-B19A-BBE069DB9961}" srcOrd="2" destOrd="0" parTransId="{8EA04035-D5EE-4A57-A437-B36C99087789}" sibTransId="{038030D7-F212-4601-85ED-342D7C8D1503}"/>
    <dgm:cxn modelId="{9528F29F-B844-4E6A-B8D9-2AA948F3739F}" srcId="{77C32A10-A887-4604-B3D2-D7FA7240374A}" destId="{50B9963A-4F6A-43A9-BE85-90EB7AB0050F}" srcOrd="1" destOrd="0" parTransId="{B8D09368-507C-4043-B5D9-F038FF3D40ED}" sibTransId="{7FDEBBA5-F8BF-4117-A4CB-88B106C81A57}"/>
    <dgm:cxn modelId="{9A4D00E8-2F9E-4138-8BC3-153494D2FA8E}" type="presOf" srcId="{77C32A10-A887-4604-B3D2-D7FA7240374A}" destId="{1CAA7217-3117-4885-B2BF-8DA0F3893449}" srcOrd="0" destOrd="0" presId="urn:microsoft.com/office/officeart/2005/8/layout/vList2"/>
    <dgm:cxn modelId="{0E50C9E8-E724-47A5-8CFB-05F9D201FC7D}" type="presOf" srcId="{233CF61B-786B-451A-B7B3-4B0FEEE37478}" destId="{FB3D8B1C-88EC-4D3D-A6BE-3AED218F2D80}" srcOrd="0" destOrd="0" presId="urn:microsoft.com/office/officeart/2005/8/layout/vList2"/>
    <dgm:cxn modelId="{D541EFF2-6BB9-4708-A339-78ECF56FB65D}" srcId="{77C32A10-A887-4604-B3D2-D7FA7240374A}" destId="{233CF61B-786B-451A-B7B3-4B0FEEE37478}" srcOrd="0" destOrd="0" parTransId="{F44A6CDA-6D14-422C-978A-11C8B5F7745D}" sibTransId="{22E48EDA-CE66-4183-8921-D7D5D8EC91AD}"/>
    <dgm:cxn modelId="{0CAFA423-A8EB-4C2D-9BE4-BA103C7BCA27}" type="presParOf" srcId="{1CAA7217-3117-4885-B2BF-8DA0F3893449}" destId="{FB3D8B1C-88EC-4D3D-A6BE-3AED218F2D80}" srcOrd="0" destOrd="0" presId="urn:microsoft.com/office/officeart/2005/8/layout/vList2"/>
    <dgm:cxn modelId="{950C2D6D-0A7E-4E25-8403-EB80B1655369}" type="presParOf" srcId="{1CAA7217-3117-4885-B2BF-8DA0F3893449}" destId="{FD5B2DD7-2EDD-4360-B1E3-6FD133A762FA}" srcOrd="1" destOrd="0" presId="urn:microsoft.com/office/officeart/2005/8/layout/vList2"/>
    <dgm:cxn modelId="{2AD2BBAA-D13E-4415-BC44-C5D83EF951A8}" type="presParOf" srcId="{1CAA7217-3117-4885-B2BF-8DA0F3893449}" destId="{34216F53-A767-4591-A6DD-89B45E1E3D5B}" srcOrd="2" destOrd="0" presId="urn:microsoft.com/office/officeart/2005/8/layout/vList2"/>
    <dgm:cxn modelId="{F8FBAECF-C920-4A0A-99C0-B48BA91AA246}" type="presParOf" srcId="{1CAA7217-3117-4885-B2BF-8DA0F3893449}" destId="{1551029E-9C2F-446C-8E58-A02240A2D13C}" srcOrd="3" destOrd="0" presId="urn:microsoft.com/office/officeart/2005/8/layout/vList2"/>
    <dgm:cxn modelId="{739F933A-9437-4466-914E-92C076D9100F}" type="presParOf" srcId="{1CAA7217-3117-4885-B2BF-8DA0F3893449}" destId="{B6D49BFD-E57C-4F27-8EEB-B714CC31900B}" srcOrd="4" destOrd="0" presId="urn:microsoft.com/office/officeart/2005/8/layout/vList2"/>
    <dgm:cxn modelId="{3532A59B-9825-4CB0-8B37-B7F6A8D3CAC3}" type="presParOf" srcId="{1CAA7217-3117-4885-B2BF-8DA0F3893449}" destId="{BFB4F3F3-7067-49D6-92A9-3D4DCB058BB1}" srcOrd="5" destOrd="0" presId="urn:microsoft.com/office/officeart/2005/8/layout/vList2"/>
    <dgm:cxn modelId="{754771A3-1BB1-4D47-88A6-0AC6B127B427}" type="presParOf" srcId="{1CAA7217-3117-4885-B2BF-8DA0F3893449}" destId="{88421F37-3B47-4CA6-A42A-04CDD4781B81}" srcOrd="6" destOrd="0" presId="urn:microsoft.com/office/officeart/2005/8/layout/vList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0CA1A79-A056-4216-9AC9-4E4D4CCF897D}">
      <dsp:nvSpPr>
        <dsp:cNvPr id="0" name=""/>
        <dsp:cNvSpPr/>
      </dsp:nvSpPr>
      <dsp:spPr>
        <a:xfrm>
          <a:off x="0" y="2288"/>
          <a:ext cx="4773168" cy="1159843"/>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69577F7-E563-4D9F-A74D-DAD9DD9000E3}">
      <dsp:nvSpPr>
        <dsp:cNvPr id="0" name=""/>
        <dsp:cNvSpPr/>
      </dsp:nvSpPr>
      <dsp:spPr>
        <a:xfrm>
          <a:off x="350852" y="263253"/>
          <a:ext cx="637913" cy="637913"/>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D9E23CFC-0D6C-497B-AB66-E232E55DC852}">
      <dsp:nvSpPr>
        <dsp:cNvPr id="0" name=""/>
        <dsp:cNvSpPr/>
      </dsp:nvSpPr>
      <dsp:spPr>
        <a:xfrm>
          <a:off x="1339618" y="2288"/>
          <a:ext cx="3433549" cy="115984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2750" tIns="122750" rIns="122750" bIns="122750" numCol="1" spcCol="1270" anchor="ctr" anchorCtr="0">
          <a:noAutofit/>
        </a:bodyPr>
        <a:lstStyle/>
        <a:p>
          <a:pPr marL="0" lvl="0" indent="0" algn="l" defTabSz="711200">
            <a:lnSpc>
              <a:spcPct val="90000"/>
            </a:lnSpc>
            <a:spcBef>
              <a:spcPct val="0"/>
            </a:spcBef>
            <a:spcAft>
              <a:spcPct val="35000"/>
            </a:spcAft>
            <a:buNone/>
          </a:pPr>
          <a:r>
            <a:rPr lang="en-US" sz="1600" kern="1200" dirty="0"/>
            <a:t>Equipment and processes to keep temperature regulated blood available in ambulances and on helicopters</a:t>
          </a:r>
        </a:p>
      </dsp:txBody>
      <dsp:txXfrm>
        <a:off x="1339618" y="2288"/>
        <a:ext cx="3433549" cy="1159843"/>
      </dsp:txXfrm>
    </dsp:sp>
    <dsp:sp modelId="{EB3031CB-48ED-4DF3-A779-C7E126ABE3BF}">
      <dsp:nvSpPr>
        <dsp:cNvPr id="0" name=""/>
        <dsp:cNvSpPr/>
      </dsp:nvSpPr>
      <dsp:spPr>
        <a:xfrm>
          <a:off x="0" y="1452092"/>
          <a:ext cx="4773168" cy="1159843"/>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47944A8-1F70-4683-8A55-BAC5EBC530B6}">
      <dsp:nvSpPr>
        <dsp:cNvPr id="0" name=""/>
        <dsp:cNvSpPr/>
      </dsp:nvSpPr>
      <dsp:spPr>
        <a:xfrm>
          <a:off x="350852" y="1713057"/>
          <a:ext cx="637913" cy="637913"/>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BC833828-E4CF-4802-A9A6-278A724EE1B4}">
      <dsp:nvSpPr>
        <dsp:cNvPr id="0" name=""/>
        <dsp:cNvSpPr/>
      </dsp:nvSpPr>
      <dsp:spPr>
        <a:xfrm>
          <a:off x="1339618" y="1452092"/>
          <a:ext cx="3433549" cy="115984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2750" tIns="122750" rIns="122750" bIns="122750" numCol="1" spcCol="1270" anchor="ctr" anchorCtr="0">
          <a:noAutofit/>
        </a:bodyPr>
        <a:lstStyle/>
        <a:p>
          <a:pPr marL="0" lvl="0" indent="0" algn="l" defTabSz="711200">
            <a:lnSpc>
              <a:spcPct val="90000"/>
            </a:lnSpc>
            <a:spcBef>
              <a:spcPct val="0"/>
            </a:spcBef>
            <a:spcAft>
              <a:spcPct val="35000"/>
            </a:spcAft>
            <a:buNone/>
          </a:pPr>
          <a:r>
            <a:rPr lang="en-US" sz="1600" kern="1200" dirty="0"/>
            <a:t>EMS personnel training and Medical Director oversight</a:t>
          </a:r>
        </a:p>
      </dsp:txBody>
      <dsp:txXfrm>
        <a:off x="1339618" y="1452092"/>
        <a:ext cx="3433549" cy="1159843"/>
      </dsp:txXfrm>
    </dsp:sp>
    <dsp:sp modelId="{82EBFBF9-88D3-4397-A6EA-281B47FA06F3}">
      <dsp:nvSpPr>
        <dsp:cNvPr id="0" name=""/>
        <dsp:cNvSpPr/>
      </dsp:nvSpPr>
      <dsp:spPr>
        <a:xfrm>
          <a:off x="0" y="2901896"/>
          <a:ext cx="4773168" cy="1159843"/>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0EEF6D9-DBE3-4DB5-A5EA-9428B7CEAE6D}">
      <dsp:nvSpPr>
        <dsp:cNvPr id="0" name=""/>
        <dsp:cNvSpPr/>
      </dsp:nvSpPr>
      <dsp:spPr>
        <a:xfrm>
          <a:off x="350852" y="3162861"/>
          <a:ext cx="637913" cy="637913"/>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B0252CAA-41E8-44E1-932D-C2A9A89429E3}">
      <dsp:nvSpPr>
        <dsp:cNvPr id="0" name=""/>
        <dsp:cNvSpPr/>
      </dsp:nvSpPr>
      <dsp:spPr>
        <a:xfrm>
          <a:off x="1339618" y="2901896"/>
          <a:ext cx="3433549" cy="115984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2750" tIns="122750" rIns="122750" bIns="122750" numCol="1" spcCol="1270" anchor="ctr" anchorCtr="0">
          <a:noAutofit/>
        </a:bodyPr>
        <a:lstStyle/>
        <a:p>
          <a:pPr marL="0" lvl="0" indent="0" algn="l" defTabSz="711200">
            <a:lnSpc>
              <a:spcPct val="90000"/>
            </a:lnSpc>
            <a:spcBef>
              <a:spcPct val="0"/>
            </a:spcBef>
            <a:spcAft>
              <a:spcPct val="35000"/>
            </a:spcAft>
            <a:buNone/>
          </a:pPr>
          <a:r>
            <a:rPr lang="en-US" sz="1600" kern="1200" dirty="0"/>
            <a:t>Partnerships with hospitals and blood banks</a:t>
          </a:r>
        </a:p>
      </dsp:txBody>
      <dsp:txXfrm>
        <a:off x="1339618" y="2901896"/>
        <a:ext cx="3433549" cy="1159843"/>
      </dsp:txXfrm>
    </dsp:sp>
    <dsp:sp modelId="{AF9EA3F2-3918-49EE-85C9-5EA71AA0416A}">
      <dsp:nvSpPr>
        <dsp:cNvPr id="0" name=""/>
        <dsp:cNvSpPr/>
      </dsp:nvSpPr>
      <dsp:spPr>
        <a:xfrm>
          <a:off x="0" y="4351700"/>
          <a:ext cx="4773168" cy="1159843"/>
        </a:xfrm>
        <a:prstGeom prst="roundRect">
          <a:avLst>
            <a:gd name="adj" fmla="val 1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A77F481-C75E-411C-AEF3-4E6782976E77}">
      <dsp:nvSpPr>
        <dsp:cNvPr id="0" name=""/>
        <dsp:cNvSpPr/>
      </dsp:nvSpPr>
      <dsp:spPr>
        <a:xfrm>
          <a:off x="350852" y="4612665"/>
          <a:ext cx="637913" cy="637913"/>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8BB501AA-057F-4752-A766-B6914C1F9231}">
      <dsp:nvSpPr>
        <dsp:cNvPr id="0" name=""/>
        <dsp:cNvSpPr/>
      </dsp:nvSpPr>
      <dsp:spPr>
        <a:xfrm>
          <a:off x="1339618" y="4351700"/>
          <a:ext cx="3433549" cy="115984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2750" tIns="122750" rIns="122750" bIns="122750" numCol="1" spcCol="1270" anchor="ctr" anchorCtr="0">
          <a:noAutofit/>
        </a:bodyPr>
        <a:lstStyle/>
        <a:p>
          <a:pPr marL="0" lvl="0" indent="0" algn="l" defTabSz="711200">
            <a:lnSpc>
              <a:spcPct val="90000"/>
            </a:lnSpc>
            <a:spcBef>
              <a:spcPct val="0"/>
            </a:spcBef>
            <a:spcAft>
              <a:spcPct val="35000"/>
            </a:spcAft>
            <a:buNone/>
          </a:pPr>
          <a:r>
            <a:rPr lang="en-US" sz="1600" kern="1200"/>
            <a:t>Partnerships with blood donors</a:t>
          </a:r>
        </a:p>
      </dsp:txBody>
      <dsp:txXfrm>
        <a:off x="1339618" y="4351700"/>
        <a:ext cx="3433549" cy="115984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AC3F6DC-0943-40B1-B0EC-A2B223D0274E}">
      <dsp:nvSpPr>
        <dsp:cNvPr id="0" name=""/>
        <dsp:cNvSpPr/>
      </dsp:nvSpPr>
      <dsp:spPr>
        <a:xfrm>
          <a:off x="0" y="337924"/>
          <a:ext cx="5175384" cy="1566337"/>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US" sz="2800" kern="1200"/>
            <a:t>Every unit of blood donated can save up to three lives.</a:t>
          </a:r>
        </a:p>
      </dsp:txBody>
      <dsp:txXfrm>
        <a:off x="76462" y="414386"/>
        <a:ext cx="5022460" cy="1413413"/>
      </dsp:txXfrm>
    </dsp:sp>
    <dsp:sp modelId="{16C87AE5-3385-4693-BD06-C74319C169B7}">
      <dsp:nvSpPr>
        <dsp:cNvPr id="0" name=""/>
        <dsp:cNvSpPr/>
      </dsp:nvSpPr>
      <dsp:spPr>
        <a:xfrm>
          <a:off x="0" y="1984901"/>
          <a:ext cx="5175384" cy="1566337"/>
        </a:xfrm>
        <a:prstGeom prst="roundRect">
          <a:avLst/>
        </a:prstGeom>
        <a:solidFill>
          <a:schemeClr val="accent2">
            <a:hueOff val="2340760"/>
            <a:satOff val="-2919"/>
            <a:lumOff val="68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US" sz="2800" kern="1200" dirty="0"/>
            <a:t>Prehospital programs rely on a constant supply of donated blood.</a:t>
          </a:r>
        </a:p>
      </dsp:txBody>
      <dsp:txXfrm>
        <a:off x="76462" y="2061363"/>
        <a:ext cx="5022460" cy="1413413"/>
      </dsp:txXfrm>
    </dsp:sp>
    <dsp:sp modelId="{EADA3AD7-E760-4E23-866F-3720E4F2B091}">
      <dsp:nvSpPr>
        <dsp:cNvPr id="0" name=""/>
        <dsp:cNvSpPr/>
      </dsp:nvSpPr>
      <dsp:spPr>
        <a:xfrm>
          <a:off x="0" y="3631879"/>
          <a:ext cx="5175384" cy="1566337"/>
        </a:xfrm>
        <a:prstGeom prst="roundRect">
          <a:avLst/>
        </a:prstGeom>
        <a:solidFill>
          <a:schemeClr val="accent2">
            <a:hueOff val="4681520"/>
            <a:satOff val="-5839"/>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US" sz="2800" kern="1200" dirty="0"/>
            <a:t>Texans can directly contribute to saving lives in their communities by becoming a donor</a:t>
          </a:r>
        </a:p>
      </dsp:txBody>
      <dsp:txXfrm>
        <a:off x="76462" y="3708341"/>
        <a:ext cx="5022460" cy="141341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490724D-9FF5-465D-B307-12D83838CD15}">
      <dsp:nvSpPr>
        <dsp:cNvPr id="0" name=""/>
        <dsp:cNvSpPr/>
      </dsp:nvSpPr>
      <dsp:spPr>
        <a:xfrm>
          <a:off x="2310" y="892539"/>
          <a:ext cx="1833041" cy="2566258"/>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2911" tIns="330200" rIns="142911" bIns="330200" numCol="1" spcCol="1270" anchor="t" anchorCtr="0">
          <a:noAutofit/>
        </a:bodyPr>
        <a:lstStyle/>
        <a:p>
          <a:pPr marL="0" lvl="0" indent="0" algn="l" defTabSz="666750">
            <a:lnSpc>
              <a:spcPct val="90000"/>
            </a:lnSpc>
            <a:spcBef>
              <a:spcPct val="0"/>
            </a:spcBef>
            <a:spcAft>
              <a:spcPct val="35000"/>
            </a:spcAft>
            <a:buNone/>
          </a:pPr>
          <a:r>
            <a:rPr lang="en-US" sz="1500" kern="1200"/>
            <a:t>Donate blood regularly at your local blood center.</a:t>
          </a:r>
        </a:p>
      </dsp:txBody>
      <dsp:txXfrm>
        <a:off x="2310" y="1867718"/>
        <a:ext cx="1833041" cy="1539754"/>
      </dsp:txXfrm>
    </dsp:sp>
    <dsp:sp modelId="{BEE3D2C8-83F4-48BF-A4F4-4502374EFFB8}">
      <dsp:nvSpPr>
        <dsp:cNvPr id="0" name=""/>
        <dsp:cNvSpPr/>
      </dsp:nvSpPr>
      <dsp:spPr>
        <a:xfrm>
          <a:off x="533892" y="1149165"/>
          <a:ext cx="769877" cy="769877"/>
        </a:xfrm>
        <a:prstGeom prst="ellips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023" tIns="12700" rIns="60023" bIns="12700" numCol="1" spcCol="1270" anchor="ctr" anchorCtr="0">
          <a:noAutofit/>
        </a:bodyPr>
        <a:lstStyle/>
        <a:p>
          <a:pPr marL="0" lvl="0" indent="0" algn="ctr" defTabSz="1644650">
            <a:lnSpc>
              <a:spcPct val="90000"/>
            </a:lnSpc>
            <a:spcBef>
              <a:spcPct val="0"/>
            </a:spcBef>
            <a:spcAft>
              <a:spcPct val="35000"/>
            </a:spcAft>
            <a:buNone/>
          </a:pPr>
          <a:r>
            <a:rPr lang="en-US" sz="3700" kern="1200"/>
            <a:t>1</a:t>
          </a:r>
        </a:p>
      </dsp:txBody>
      <dsp:txXfrm>
        <a:off x="646638" y="1261911"/>
        <a:ext cx="544385" cy="544385"/>
      </dsp:txXfrm>
    </dsp:sp>
    <dsp:sp modelId="{02118DDA-714A-4F90-99DC-42AC8FDB3AA0}">
      <dsp:nvSpPr>
        <dsp:cNvPr id="0" name=""/>
        <dsp:cNvSpPr/>
      </dsp:nvSpPr>
      <dsp:spPr>
        <a:xfrm>
          <a:off x="2310" y="3458726"/>
          <a:ext cx="1833041" cy="72"/>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A6A7A88-AFD1-40A3-94B7-926B18471F6A}">
      <dsp:nvSpPr>
        <dsp:cNvPr id="0" name=""/>
        <dsp:cNvSpPr/>
      </dsp:nvSpPr>
      <dsp:spPr>
        <a:xfrm>
          <a:off x="2018656" y="892539"/>
          <a:ext cx="1833041" cy="2566258"/>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2911" tIns="330200" rIns="142911" bIns="330200" numCol="1" spcCol="1270" anchor="t" anchorCtr="0">
          <a:noAutofit/>
        </a:bodyPr>
        <a:lstStyle/>
        <a:p>
          <a:pPr marL="0" lvl="0" indent="0" algn="l" defTabSz="666750">
            <a:lnSpc>
              <a:spcPct val="90000"/>
            </a:lnSpc>
            <a:spcBef>
              <a:spcPct val="0"/>
            </a:spcBef>
            <a:spcAft>
              <a:spcPct val="35000"/>
            </a:spcAft>
            <a:buNone/>
          </a:pPr>
          <a:r>
            <a:rPr lang="en-US" sz="1500" kern="1200"/>
            <a:t>Encourage friends, family, and coworkers to donate.</a:t>
          </a:r>
        </a:p>
      </dsp:txBody>
      <dsp:txXfrm>
        <a:off x="2018656" y="1867718"/>
        <a:ext cx="1833041" cy="1539754"/>
      </dsp:txXfrm>
    </dsp:sp>
    <dsp:sp modelId="{895256BE-E4EB-4C5F-9833-8A715318E639}">
      <dsp:nvSpPr>
        <dsp:cNvPr id="0" name=""/>
        <dsp:cNvSpPr/>
      </dsp:nvSpPr>
      <dsp:spPr>
        <a:xfrm>
          <a:off x="2550238" y="1149165"/>
          <a:ext cx="769877" cy="769877"/>
        </a:xfrm>
        <a:prstGeom prst="ellips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023" tIns="12700" rIns="60023" bIns="12700" numCol="1" spcCol="1270" anchor="ctr" anchorCtr="0">
          <a:noAutofit/>
        </a:bodyPr>
        <a:lstStyle/>
        <a:p>
          <a:pPr marL="0" lvl="0" indent="0" algn="ctr" defTabSz="1644650">
            <a:lnSpc>
              <a:spcPct val="90000"/>
            </a:lnSpc>
            <a:spcBef>
              <a:spcPct val="0"/>
            </a:spcBef>
            <a:spcAft>
              <a:spcPct val="35000"/>
            </a:spcAft>
            <a:buNone/>
          </a:pPr>
          <a:r>
            <a:rPr lang="en-US" sz="3700" kern="1200"/>
            <a:t>2</a:t>
          </a:r>
        </a:p>
      </dsp:txBody>
      <dsp:txXfrm>
        <a:off x="2662984" y="1261911"/>
        <a:ext cx="544385" cy="544385"/>
      </dsp:txXfrm>
    </dsp:sp>
    <dsp:sp modelId="{8C1B0665-9C2E-4E53-BADA-436F527B41CE}">
      <dsp:nvSpPr>
        <dsp:cNvPr id="0" name=""/>
        <dsp:cNvSpPr/>
      </dsp:nvSpPr>
      <dsp:spPr>
        <a:xfrm>
          <a:off x="2018656" y="3458726"/>
          <a:ext cx="1833041" cy="72"/>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00838FA-96C9-487B-AA2A-FA5456F9E344}">
      <dsp:nvSpPr>
        <dsp:cNvPr id="0" name=""/>
        <dsp:cNvSpPr/>
      </dsp:nvSpPr>
      <dsp:spPr>
        <a:xfrm>
          <a:off x="4035002" y="892539"/>
          <a:ext cx="1833041" cy="2566258"/>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2911" tIns="330200" rIns="142911" bIns="330200" numCol="1" spcCol="1270" anchor="t" anchorCtr="0">
          <a:noAutofit/>
        </a:bodyPr>
        <a:lstStyle/>
        <a:p>
          <a:pPr marL="0" lvl="0" indent="0" algn="l" defTabSz="666750">
            <a:lnSpc>
              <a:spcPct val="90000"/>
            </a:lnSpc>
            <a:spcBef>
              <a:spcPct val="0"/>
            </a:spcBef>
            <a:spcAft>
              <a:spcPct val="35000"/>
            </a:spcAft>
            <a:buNone/>
          </a:pPr>
          <a:r>
            <a:rPr lang="en-US" sz="1500" kern="1200"/>
            <a:t>Support Texas blood banks and EMS initiatives.</a:t>
          </a:r>
        </a:p>
      </dsp:txBody>
      <dsp:txXfrm>
        <a:off x="4035002" y="1867718"/>
        <a:ext cx="1833041" cy="1539754"/>
      </dsp:txXfrm>
    </dsp:sp>
    <dsp:sp modelId="{B936E9D7-23BD-4FEE-9D10-5DC8AC9360F0}">
      <dsp:nvSpPr>
        <dsp:cNvPr id="0" name=""/>
        <dsp:cNvSpPr/>
      </dsp:nvSpPr>
      <dsp:spPr>
        <a:xfrm>
          <a:off x="4566584" y="1149165"/>
          <a:ext cx="769877" cy="769877"/>
        </a:xfrm>
        <a:prstGeom prst="ellips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023" tIns="12700" rIns="60023" bIns="12700" numCol="1" spcCol="1270" anchor="ctr" anchorCtr="0">
          <a:noAutofit/>
        </a:bodyPr>
        <a:lstStyle/>
        <a:p>
          <a:pPr marL="0" lvl="0" indent="0" algn="ctr" defTabSz="1644650">
            <a:lnSpc>
              <a:spcPct val="90000"/>
            </a:lnSpc>
            <a:spcBef>
              <a:spcPct val="0"/>
            </a:spcBef>
            <a:spcAft>
              <a:spcPct val="35000"/>
            </a:spcAft>
            <a:buNone/>
          </a:pPr>
          <a:r>
            <a:rPr lang="en-US" sz="3700" kern="1200"/>
            <a:t>3</a:t>
          </a:r>
        </a:p>
      </dsp:txBody>
      <dsp:txXfrm>
        <a:off x="4679330" y="1261911"/>
        <a:ext cx="544385" cy="544385"/>
      </dsp:txXfrm>
    </dsp:sp>
    <dsp:sp modelId="{828052ED-25DE-4366-9BC8-81EAF669D005}">
      <dsp:nvSpPr>
        <dsp:cNvPr id="0" name=""/>
        <dsp:cNvSpPr/>
      </dsp:nvSpPr>
      <dsp:spPr>
        <a:xfrm>
          <a:off x="4035002" y="3458726"/>
          <a:ext cx="1833041" cy="72"/>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0F9719D-2546-4C5E-817B-F8235B6F8CC2}">
      <dsp:nvSpPr>
        <dsp:cNvPr id="0" name=""/>
        <dsp:cNvSpPr/>
      </dsp:nvSpPr>
      <dsp:spPr>
        <a:xfrm>
          <a:off x="6051347" y="892539"/>
          <a:ext cx="1833041" cy="2566258"/>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2911" tIns="330200" rIns="142911" bIns="330200" numCol="1" spcCol="1270" anchor="t" anchorCtr="0">
          <a:noAutofit/>
        </a:bodyPr>
        <a:lstStyle/>
        <a:p>
          <a:pPr marL="0" lvl="0" indent="0" algn="l" defTabSz="666750">
            <a:lnSpc>
              <a:spcPct val="90000"/>
            </a:lnSpc>
            <a:spcBef>
              <a:spcPct val="0"/>
            </a:spcBef>
            <a:spcAft>
              <a:spcPct val="35000"/>
            </a:spcAft>
            <a:buNone/>
          </a:pPr>
          <a:r>
            <a:rPr lang="en-US" sz="1500" kern="1200"/>
            <a:t>Share awareness of prehospital blood programs.</a:t>
          </a:r>
        </a:p>
      </dsp:txBody>
      <dsp:txXfrm>
        <a:off x="6051347" y="1867718"/>
        <a:ext cx="1833041" cy="1539754"/>
      </dsp:txXfrm>
    </dsp:sp>
    <dsp:sp modelId="{F0598416-8748-4D1F-936D-5980056DF532}">
      <dsp:nvSpPr>
        <dsp:cNvPr id="0" name=""/>
        <dsp:cNvSpPr/>
      </dsp:nvSpPr>
      <dsp:spPr>
        <a:xfrm>
          <a:off x="6582929" y="1149165"/>
          <a:ext cx="769877" cy="769877"/>
        </a:xfrm>
        <a:prstGeom prst="ellips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023" tIns="12700" rIns="60023" bIns="12700" numCol="1" spcCol="1270" anchor="ctr" anchorCtr="0">
          <a:noAutofit/>
        </a:bodyPr>
        <a:lstStyle/>
        <a:p>
          <a:pPr marL="0" lvl="0" indent="0" algn="ctr" defTabSz="1644650">
            <a:lnSpc>
              <a:spcPct val="90000"/>
            </a:lnSpc>
            <a:spcBef>
              <a:spcPct val="0"/>
            </a:spcBef>
            <a:spcAft>
              <a:spcPct val="35000"/>
            </a:spcAft>
            <a:buNone/>
          </a:pPr>
          <a:r>
            <a:rPr lang="en-US" sz="3700" kern="1200"/>
            <a:t>4</a:t>
          </a:r>
        </a:p>
      </dsp:txBody>
      <dsp:txXfrm>
        <a:off x="6695675" y="1261911"/>
        <a:ext cx="544385" cy="544385"/>
      </dsp:txXfrm>
    </dsp:sp>
    <dsp:sp modelId="{96B3C4FF-9D06-44D2-88C8-86BFE8945D8F}">
      <dsp:nvSpPr>
        <dsp:cNvPr id="0" name=""/>
        <dsp:cNvSpPr/>
      </dsp:nvSpPr>
      <dsp:spPr>
        <a:xfrm>
          <a:off x="6051347" y="3458726"/>
          <a:ext cx="1833041" cy="72"/>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B3D8B1C-88EC-4D3D-A6BE-3AED218F2D80}">
      <dsp:nvSpPr>
        <dsp:cNvPr id="0" name=""/>
        <dsp:cNvSpPr/>
      </dsp:nvSpPr>
      <dsp:spPr>
        <a:xfrm>
          <a:off x="0" y="78669"/>
          <a:ext cx="7886700" cy="994500"/>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dirty="0"/>
            <a:t>Prehospital blood programs save lives by making blood available to patients faster.</a:t>
          </a:r>
        </a:p>
      </dsp:txBody>
      <dsp:txXfrm>
        <a:off x="48547" y="127216"/>
        <a:ext cx="7789606" cy="897406"/>
      </dsp:txXfrm>
    </dsp:sp>
    <dsp:sp modelId="{34216F53-A767-4591-A6DD-89B45E1E3D5B}">
      <dsp:nvSpPr>
        <dsp:cNvPr id="0" name=""/>
        <dsp:cNvSpPr/>
      </dsp:nvSpPr>
      <dsp:spPr>
        <a:xfrm>
          <a:off x="0" y="1145169"/>
          <a:ext cx="7886700" cy="994500"/>
        </a:xfrm>
        <a:prstGeom prst="roundRect">
          <a:avLst/>
        </a:prstGeom>
        <a:solidFill>
          <a:schemeClr val="accent2">
            <a:hueOff val="1560507"/>
            <a:satOff val="-1946"/>
            <a:lumOff val="45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dirty="0"/>
            <a:t>Texas is building a stronger, safer system for  responding to emergencies.</a:t>
          </a:r>
        </a:p>
      </dsp:txBody>
      <dsp:txXfrm>
        <a:off x="48547" y="1193716"/>
        <a:ext cx="7789606" cy="897406"/>
      </dsp:txXfrm>
    </dsp:sp>
    <dsp:sp modelId="{B6D49BFD-E57C-4F27-8EEB-B714CC31900B}">
      <dsp:nvSpPr>
        <dsp:cNvPr id="0" name=""/>
        <dsp:cNvSpPr/>
      </dsp:nvSpPr>
      <dsp:spPr>
        <a:xfrm>
          <a:off x="0" y="2211669"/>
          <a:ext cx="7886700" cy="994500"/>
        </a:xfrm>
        <a:prstGeom prst="roundRect">
          <a:avLst/>
        </a:prstGeom>
        <a:solidFill>
          <a:schemeClr val="accent2">
            <a:hueOff val="3121013"/>
            <a:satOff val="-3893"/>
            <a:lumOff val="91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dirty="0"/>
            <a:t>Blood donation is the foundation—every Texan can make a difference.</a:t>
          </a:r>
        </a:p>
      </dsp:txBody>
      <dsp:txXfrm>
        <a:off x="48547" y="2260216"/>
        <a:ext cx="7789606" cy="897406"/>
      </dsp:txXfrm>
    </dsp:sp>
    <dsp:sp modelId="{88421F37-3B47-4CA6-A42A-04CDD4781B81}">
      <dsp:nvSpPr>
        <dsp:cNvPr id="0" name=""/>
        <dsp:cNvSpPr/>
      </dsp:nvSpPr>
      <dsp:spPr>
        <a:xfrm>
          <a:off x="0" y="3278169"/>
          <a:ext cx="7886700" cy="994500"/>
        </a:xfrm>
        <a:prstGeom prst="roundRect">
          <a:avLst/>
        </a:prstGeom>
        <a:solidFill>
          <a:schemeClr val="accent2">
            <a:hueOff val="4681520"/>
            <a:satOff val="-5839"/>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a:t>Together, we can ensure lifesaving blood is always available when it’s needed most.</a:t>
          </a:r>
        </a:p>
      </dsp:txBody>
      <dsp:txXfrm>
        <a:off x="48547" y="3326716"/>
        <a:ext cx="7789606" cy="897406"/>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16/7/layout/BasicLinearProcessNumbered">
  <dgm:title val="Basic Linear Process Numbered"/>
  <dgm:desc val="Used to show a progression; a timeline; sequential steps in a task, process, or workflow; or to emphasize movement or direction. Automatic numbers have been introduced to show the steps of the process which appears in a circle. Level 1 and Level 2 text appear in a rectangle."/>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101" type="sibTrans" cxnId="4">
          <dgm:prSet phldrT="1"/>
          <dgm:t>
            <a:bodyPr/>
            <a:lstStyle/>
            <a:p>
              <a:r>
                <a:t>1</a:t>
              </a:r>
            </a:p>
          </dgm:t>
        </dgm:pt>
        <dgm:pt modelId="201" type="sibTrans" cxnId="5">
          <dgm:prSet phldrT="2"/>
          <dgm:t>
            <a:bodyPr/>
            <a:lstStyle/>
            <a:p>
              <a:r>
                <a:t>2</a:t>
              </a:r>
            </a:p>
          </dgm:t>
        </dgm:pt>
        <dgm:pt modelId="301" type="sibTrans" cxnId="6">
          <dgm:prSet phldrT="3"/>
          <dgm:t>
            <a:bodyPr/>
            <a:lstStyle/>
            <a:p>
              <a:r>
                <a:t>3</a:t>
              </a:r>
            </a:p>
          </dgm:t>
        </dgm:pt>
      </dgm:ptLst>
      <dgm:cxnLst>
        <dgm:cxn modelId="4" srcId="0" destId="1" srcOrd="0" destOrd="0" sibTransId="101"/>
        <dgm:cxn modelId="5" srcId="0" destId="2" srcOrd="1" destOrd="0" sibTransId="201"/>
        <dgm:cxn modelId="6" srcId="0" destId="3" srcOrd="2" destOrd="0" sibTransId="301"/>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animLvl val="lvl"/>
      <dgm:resizeHandles val="exact"/>
    </dgm:varLst>
    <dgm:alg type="lin">
      <dgm:param type="linDir" val="fromL"/>
      <dgm:param type="nodeVertAlign" val="t"/>
    </dgm:alg>
    <dgm:shape xmlns:r="http://schemas.openxmlformats.org/officeDocument/2006/relationships" r:blip="">
      <dgm:adjLst/>
    </dgm:shape>
    <dgm:presOf/>
    <dgm:constrLst>
      <dgm:constr type="h" for="ch" forName="compositeNode" refType="h"/>
      <dgm:constr type="w" for="ch" forName="compositeNode" refType="w"/>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1"/>
      <dgm:constr type="primFontSz" for="des" forName="sibTransNodeCircle" op="equ"/>
      <dgm:constr type="primFontSz" for="des" forName="nodeText" op="equ"/>
      <dgm:constr type="h" for="des" forName="sibTransNodeCircle" op="equ"/>
      <dgm:constr type="w" for="des" forName="sibTransNodeCircle" op="equ"/>
    </dgm:constrLst>
    <dgm:ruleLst>
      <dgm:rule type="h" val="NaN" fact="1.2" max="NaN"/>
    </dgm:ruleLst>
    <dgm:forEach name="Name4" axis="ch" ptType="node">
      <dgm:layoutNode name="compositeNode">
        <dgm:varLst>
          <dgm:bulletEnabled val="1"/>
        </dgm:varLst>
        <dgm:alg type="composite"/>
        <dgm:constrLst>
          <dgm:constr type="h" refType="w" op="lte" fact="1.4"/>
          <dgm:constr type="w" for="ch" forName="bgRect" refType="w"/>
          <dgm:constr type="h" for="ch" forName="bgRect" refType="h"/>
          <dgm:constr type="t" for="ch" forName="bgRect"/>
          <dgm:constr type="l" for="ch" forName="bgRect"/>
          <dgm:constr type="h" for="ch" forName="sibTransNodeCircle" refType="h" refFor="ch" refForName="bgRect" fact="0.3"/>
          <dgm:constr type="w" for="ch" forName="sibTransNodeCircle" refType="h" refFor="ch" refForName="sibTransNodeCircle"/>
          <dgm:constr type="ctrX" for="ch" forName="sibTransNodeCircle" refType="w" fact="0.5"/>
          <dgm:constr type="ctrY" for="ch" forName="sibTransNodeCircle" refType="h" fact="0.25"/>
          <dgm:constr type="r" for="ch" forName="nodeText" refType="r" refFor="ch" refForName="bgRect"/>
          <dgm:constr type="h" for="ch" forName="nodeText" refType="h" refFor="ch" refForName="bgRect" fact="0.6"/>
          <dgm:constr type="t" for="ch" forName="nodeText" refType="h" refFor="ch" refForName="bgRect" fact="0.38"/>
          <dgm:constr type="b" for="ch" forName="bottomLine" refType="b" refFor="ch" refForName="bgRect"/>
          <dgm:constr type="w" for="ch" forName="bottomLine" refType="w" refFor="ch" refForName="bgRect"/>
          <dgm:constr type="h" for="ch" forName="bottomLine" val="0.002"/>
        </dgm:constrLst>
        <dgm:ruleLst/>
        <dgm:layoutNode name="bgRect" styleLbl="bgAccFollowNode1">
          <dgm:alg type="sp"/>
          <dgm:shape xmlns:r="http://schemas.openxmlformats.org/officeDocument/2006/relationships" type="rect" r:blip="">
            <dgm:adjLst/>
          </dgm:shape>
          <dgm:presOf axis="self"/>
          <dgm:constrLst/>
          <dgm:ruleLst/>
        </dgm:layoutNode>
        <dgm:forEach name="Name19" axis="followSib" ptType="sibTrans" hideLastTrans="0" cnt="1">
          <dgm:layoutNode name="sibTransNodeCircle" styleLbl="alignNode1">
            <dgm:varLst>
              <dgm:chMax val="0"/>
              <dgm:bulletEnabled/>
            </dgm:varLst>
            <dgm:presOf axis="self" ptType="sibTrans"/>
            <dgm:alg type="tx">
              <dgm:param type="txAnchorVert" val="mid"/>
              <dgm:param type="txAnchorHorzCh" val="ctr"/>
            </dgm:alg>
            <dgm:shape xmlns:r="http://schemas.openxmlformats.org/officeDocument/2006/relationships" type="ellipse" r:blip="">
              <dgm:adjLst/>
            </dgm:shape>
            <dgm:constrLst>
              <dgm:constr type="w" refType="h" op="lte"/>
              <dgm:constr type="primFontSz" val="48"/>
              <dgm:constr type="tMarg" val="1"/>
              <dgm:constr type="lMarg" refType="w" fact="0.221"/>
              <dgm:constr type="rMarg" refType="w" fact="0.221"/>
              <dgm:constr type="bMarg" val="1"/>
            </dgm:constrLst>
            <dgm:ruleLst>
              <dgm:rule type="primFontSz" val="14" fact="NaN" max="NaN"/>
            </dgm:ruleLst>
          </dgm:layoutNode>
        </dgm:forEach>
        <dgm:layoutNode name="bottomLine" styleLbl="alignNode1">
          <dgm:varLst/>
          <dgm:presOf/>
          <dgm:alg type="sp"/>
          <dgm:shape xmlns:r="http://schemas.openxmlformats.org/officeDocument/2006/relationships" type="rect" r:blip="">
            <dgm:adjLst/>
          </dgm:shape>
          <dgm:constrLst/>
          <dgm:ruleLst/>
        </dgm:layoutNode>
        <dgm:layoutNode name="nodeText" styleLbl="bgAccFollowNode1" moveWith="bgRect">
          <dgm:varLst>
            <dgm:bulletEnabled val="1"/>
          </dgm:varLst>
          <dgm:alg type="tx">
            <dgm:param type="parTxLTRAlign" val="l"/>
            <dgm:param type="parTxRTLAlign" val="r"/>
            <dgm:param type="txAnchorVert" val="t"/>
          </dgm:alg>
          <dgm:shape xmlns:r="http://schemas.openxmlformats.org/officeDocument/2006/relationships" type="rect" r:blip="" zOrderOff="-1" hideGeom="1">
            <dgm:adjLst/>
          </dgm:shape>
          <dgm:presOf axis="desOrSelf" ptType="node"/>
          <dgm:constrLst>
            <dgm:constr type="primFontSz" val="26"/>
            <dgm:constr type="tMarg" val="26"/>
            <dgm:constr type="lMarg" refType="w" fact="0.221"/>
            <dgm:constr type="rMarg" refType="w" fact="0.221"/>
            <dgm:constr type="bMarg" val="26"/>
          </dgm:constrLst>
          <dgm:ruleLst>
            <dgm:rule type="primFontSz" val="11" fact="NaN" max="NaN"/>
          </dgm:ruleLst>
        </dgm:layoutNode>
      </dgm:layoutNode>
      <dgm:forEach name="Name14" axis="followSib" ptType="sibTrans" cnt="1">
        <dgm:layoutNode name="sibTrans">
          <dgm:alg type="sp"/>
          <dgm:shape xmlns:r="http://schemas.openxmlformats.org/officeDocument/2006/relationships" r:blip="">
            <dgm:adjLst/>
          </dgm:shape>
          <dgm:presOf/>
          <dgm:constrLst/>
          <dgm:ruleLst/>
        </dgm:layoutNode>
      </dgm:forEach>
    </dgm:forEach>
  </dgm:layoutNode>
  <dgm:extLst>
    <a:ext uri="{4F341089-5ED1-44EC-B178-C955D00A3D55}">
      <dgm1611:autoBuNodeInfoLst xmlns:dgm1611="http://schemas.microsoft.com/office/drawing/2016/11/diagram">
        <dgm1611:autoBuNodeInfo lvl="1" ptType="sibTrans">
          <dgm1611:buPr prefix="" leadZeros="0">
            <a:buAutoNum type="arabicParenBoth"/>
          </dgm1611:buPr>
        </dgm1611:autoBuNodeInfo>
      </dgm1611:autoBuNodeInfoLst>
    </a:ext>
  </dgm:extLst>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A51E5D9-C88B-4248-8AB0-02EE5801F77F}" type="datetimeFigureOut">
              <a:rPr lang="en-US" smtClean="0"/>
              <a:t>12/16/25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78CCB23-A621-4E92-AF0F-A36F3465B1A9}" type="slidenum">
              <a:rPr lang="en-US" smtClean="0"/>
              <a:t>‹#›</a:t>
            </a:fld>
            <a:endParaRPr lang="en-US"/>
          </a:p>
        </p:txBody>
      </p:sp>
    </p:spTree>
    <p:extLst>
      <p:ext uri="{BB962C8B-B14F-4D97-AF65-F5344CB8AC3E}">
        <p14:creationId xmlns:p14="http://schemas.microsoft.com/office/powerpoint/2010/main" val="1231790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78CCB23-A621-4E92-AF0F-A36F3465B1A9}" type="slidenum">
              <a:rPr lang="en-US" smtClean="0"/>
              <a:t>1</a:t>
            </a:fld>
            <a:endParaRPr lang="en-US"/>
          </a:p>
        </p:txBody>
      </p:sp>
    </p:spTree>
    <p:extLst>
      <p:ext uri="{BB962C8B-B14F-4D97-AF65-F5344CB8AC3E}">
        <p14:creationId xmlns:p14="http://schemas.microsoft.com/office/powerpoint/2010/main" val="40770468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Through a groundbreaking new program, trained paramedics across Texas can now administer emergency blood transfusions in the field — giving bleeding patients a fighting chance before they ever reach the hospital.</a:t>
            </a:r>
          </a:p>
        </p:txBody>
      </p:sp>
      <p:sp>
        <p:nvSpPr>
          <p:cNvPr id="4" name="Slide Number Placeholder 3"/>
          <p:cNvSpPr>
            <a:spLocks noGrp="1"/>
          </p:cNvSpPr>
          <p:nvPr>
            <p:ph type="sldNum" sz="quarter" idx="5"/>
          </p:nvPr>
        </p:nvSpPr>
        <p:spPr/>
        <p:txBody>
          <a:bodyPr/>
          <a:lstStyle/>
          <a:p>
            <a:fld id="{B78CCB23-A621-4E92-AF0F-A36F3465B1A9}" type="slidenum">
              <a:rPr lang="en-US" smtClean="0"/>
              <a:t>2</a:t>
            </a:fld>
            <a:endParaRPr lang="en-US"/>
          </a:p>
        </p:txBody>
      </p:sp>
    </p:spTree>
    <p:extLst>
      <p:ext uri="{BB962C8B-B14F-4D97-AF65-F5344CB8AC3E}">
        <p14:creationId xmlns:p14="http://schemas.microsoft.com/office/powerpoint/2010/main" val="523994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78CCB23-A621-4E92-AF0F-A36F3465B1A9}" type="slidenum">
              <a:rPr lang="en-US" smtClean="0"/>
              <a:t>5</a:t>
            </a:fld>
            <a:endParaRPr lang="en-US"/>
          </a:p>
        </p:txBody>
      </p:sp>
    </p:spTree>
    <p:extLst>
      <p:ext uri="{BB962C8B-B14F-4D97-AF65-F5344CB8AC3E}">
        <p14:creationId xmlns:p14="http://schemas.microsoft.com/office/powerpoint/2010/main" val="13862950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78CCB23-A621-4E92-AF0F-A36F3465B1A9}" type="slidenum">
              <a:rPr lang="en-US" smtClean="0"/>
              <a:t>6</a:t>
            </a:fld>
            <a:endParaRPr lang="en-US"/>
          </a:p>
        </p:txBody>
      </p:sp>
    </p:spTree>
    <p:extLst>
      <p:ext uri="{BB962C8B-B14F-4D97-AF65-F5344CB8AC3E}">
        <p14:creationId xmlns:p14="http://schemas.microsoft.com/office/powerpoint/2010/main" val="24469009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78CCB23-A621-4E92-AF0F-A36F3465B1A9}" type="slidenum">
              <a:rPr lang="en-US" smtClean="0"/>
              <a:t>8</a:t>
            </a:fld>
            <a:endParaRPr lang="en-US"/>
          </a:p>
        </p:txBody>
      </p:sp>
    </p:spTree>
    <p:extLst>
      <p:ext uri="{BB962C8B-B14F-4D97-AF65-F5344CB8AC3E}">
        <p14:creationId xmlns:p14="http://schemas.microsoft.com/office/powerpoint/2010/main" val="8050140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78CCB23-A621-4E92-AF0F-A36F3465B1A9}" type="slidenum">
              <a:rPr lang="en-US" smtClean="0"/>
              <a:t>10</a:t>
            </a:fld>
            <a:endParaRPr lang="en-US"/>
          </a:p>
        </p:txBody>
      </p:sp>
    </p:spTree>
    <p:extLst>
      <p:ext uri="{BB962C8B-B14F-4D97-AF65-F5344CB8AC3E}">
        <p14:creationId xmlns:p14="http://schemas.microsoft.com/office/powerpoint/2010/main" val="35271494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78CCB23-A621-4E92-AF0F-A36F3465B1A9}" type="slidenum">
              <a:rPr lang="en-US" smtClean="0"/>
              <a:t>13</a:t>
            </a:fld>
            <a:endParaRPr lang="en-US"/>
          </a:p>
        </p:txBody>
      </p:sp>
    </p:spTree>
    <p:extLst>
      <p:ext uri="{BB962C8B-B14F-4D97-AF65-F5344CB8AC3E}">
        <p14:creationId xmlns:p14="http://schemas.microsoft.com/office/powerpoint/2010/main" val="22057443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r>
              <a:rPr lang="en-US"/>
              <a:t>v2_11.21.2025</a:t>
            </a:r>
            <a:endParaRPr lang="en-US" dirty="0"/>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v2_11.21.2025</a:t>
            </a:r>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v2_11.21.2025</a:t>
            </a:r>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v2_11.21.2025</a:t>
            </a:r>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r>
              <a:rPr lang="en-US"/>
              <a:t>v2_11.21.2025</a:t>
            </a:r>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r>
              <a:rPr lang="en-US"/>
              <a:t>v2_11.21.2025</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r>
              <a:rPr lang="en-US"/>
              <a:t>v2_11.21.2025</a:t>
            </a:r>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r>
              <a:rPr lang="en-US"/>
              <a:t>v2_11.21.2025</a:t>
            </a:r>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v2_11.21.2025</a:t>
            </a:r>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t>v2_11.21.2025</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t>v2_11.21.2025</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t>v2_11.21.2025</a:t>
            </a:r>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image" Target="../media/image13.jpeg"/><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3.xml.rels><?xml version="1.0" encoding="UTF-8" standalone="yes"?>
<Relationships xmlns="http://schemas.openxmlformats.org/package/2006/relationships"><Relationship Id="rId8" Type="http://schemas.microsoft.com/office/2007/relationships/diagramDrawing" Target="../diagrams/drawing4.xml"/><Relationship Id="rId3" Type="http://schemas.openxmlformats.org/officeDocument/2006/relationships/image" Target="../media/image14.jpeg"/><Relationship Id="rId7" Type="http://schemas.openxmlformats.org/officeDocument/2006/relationships/diagramColors" Target="../diagrams/colors4.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QuickStyle" Target="../diagrams/quickStyle4.xml"/><Relationship Id="rId5" Type="http://schemas.openxmlformats.org/officeDocument/2006/relationships/diagramLayout" Target="../diagrams/layout4.xml"/><Relationship Id="rId4" Type="http://schemas.openxmlformats.org/officeDocument/2006/relationships/diagramData" Target="../diagrams/data4.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4.sv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6DA9DF9-31F7-4056-B42E-878CC92417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82601" y="643467"/>
            <a:ext cx="4189310" cy="4567137"/>
          </a:xfrm>
        </p:spPr>
        <p:txBody>
          <a:bodyPr>
            <a:normAutofit/>
          </a:bodyPr>
          <a:lstStyle/>
          <a:p>
            <a:r>
              <a:rPr lang="en-US" sz="5400" dirty="0"/>
              <a:t>Saving Lives Starts </a:t>
            </a:r>
            <a:r>
              <a:rPr lang="en-US" sz="5400" b="1" dirty="0"/>
              <a:t>Before</a:t>
            </a:r>
            <a:r>
              <a:rPr lang="en-US" sz="5400" dirty="0"/>
              <a:t> the Hospital</a:t>
            </a:r>
          </a:p>
        </p:txBody>
      </p:sp>
      <p:pic>
        <p:nvPicPr>
          <p:cNvPr id="4" name="Picture 3">
            <a:extLst>
              <a:ext uri="{FF2B5EF4-FFF2-40B4-BE49-F238E27FC236}">
                <a16:creationId xmlns:a16="http://schemas.microsoft.com/office/drawing/2014/main" id="{E2333FF6-53FB-BF2E-B06F-E69B3B0DE915}"/>
              </a:ext>
            </a:extLst>
          </p:cNvPr>
          <p:cNvPicPr>
            <a:picLocks noChangeAspect="1"/>
          </p:cNvPicPr>
          <p:nvPr/>
        </p:nvPicPr>
        <p:blipFill>
          <a:blip r:embed="rId3"/>
          <a:srcRect l="16097" r="18693"/>
          <a:stretch>
            <a:fillRect/>
          </a:stretch>
        </p:blipFill>
        <p:spPr>
          <a:xfrm>
            <a:off x="4671911" y="10"/>
            <a:ext cx="4472089" cy="6857990"/>
          </a:xfrm>
          <a:custGeom>
            <a:avLst/>
            <a:gdLst/>
            <a:ahLst/>
            <a:cxnLst/>
            <a:rect l="l" t="t" r="r" b="b"/>
            <a:pathLst>
              <a:path w="5962785" h="6858000">
                <a:moveTo>
                  <a:pt x="1044839" y="0"/>
                </a:moveTo>
                <a:lnTo>
                  <a:pt x="5962785" y="0"/>
                </a:lnTo>
                <a:lnTo>
                  <a:pt x="5962785" y="6858000"/>
                </a:lnTo>
                <a:lnTo>
                  <a:pt x="1469886" y="6858000"/>
                </a:lnTo>
                <a:lnTo>
                  <a:pt x="1416006" y="6823984"/>
                </a:lnTo>
                <a:cubicBezTo>
                  <a:pt x="1356767" y="6787940"/>
                  <a:pt x="1296437" y="6755500"/>
                  <a:pt x="1232473" y="6733873"/>
                </a:cubicBezTo>
                <a:cubicBezTo>
                  <a:pt x="1145250" y="6705037"/>
                  <a:pt x="1060933" y="6654575"/>
                  <a:pt x="1075471" y="6503186"/>
                </a:cubicBezTo>
                <a:cubicBezTo>
                  <a:pt x="1078378" y="6459932"/>
                  <a:pt x="1055118" y="6427493"/>
                  <a:pt x="1020229" y="6438306"/>
                </a:cubicBezTo>
                <a:cubicBezTo>
                  <a:pt x="953358" y="6459932"/>
                  <a:pt x="921375" y="6398656"/>
                  <a:pt x="883579" y="6351798"/>
                </a:cubicBezTo>
                <a:cubicBezTo>
                  <a:pt x="816707" y="6268895"/>
                  <a:pt x="752743" y="6182387"/>
                  <a:pt x="645167" y="6167969"/>
                </a:cubicBezTo>
                <a:cubicBezTo>
                  <a:pt x="665519" y="6103088"/>
                  <a:pt x="700408" y="6110298"/>
                  <a:pt x="732391" y="6124716"/>
                </a:cubicBezTo>
                <a:cubicBezTo>
                  <a:pt x="816707" y="6160761"/>
                  <a:pt x="901023" y="6200410"/>
                  <a:pt x="985339" y="6236455"/>
                </a:cubicBezTo>
                <a:cubicBezTo>
                  <a:pt x="1040581" y="6258081"/>
                  <a:pt x="1095822" y="6290522"/>
                  <a:pt x="1168509" y="6265291"/>
                </a:cubicBezTo>
                <a:cubicBezTo>
                  <a:pt x="1104545" y="6135530"/>
                  <a:pt x="996969" y="6110298"/>
                  <a:pt x="909746" y="6070649"/>
                </a:cubicBezTo>
                <a:cubicBezTo>
                  <a:pt x="802169" y="6020185"/>
                  <a:pt x="738206" y="5926470"/>
                  <a:pt x="659704" y="5818335"/>
                </a:cubicBezTo>
                <a:cubicBezTo>
                  <a:pt x="738206" y="5789500"/>
                  <a:pt x="787632" y="5868798"/>
                  <a:pt x="851597" y="5865193"/>
                </a:cubicBezTo>
                <a:cubicBezTo>
                  <a:pt x="854504" y="5854380"/>
                  <a:pt x="860319" y="5832753"/>
                  <a:pt x="860319" y="5832753"/>
                </a:cubicBezTo>
                <a:cubicBezTo>
                  <a:pt x="755650" y="5775081"/>
                  <a:pt x="709132" y="5666947"/>
                  <a:pt x="691686" y="5533581"/>
                </a:cubicBezTo>
                <a:cubicBezTo>
                  <a:pt x="685872" y="5465095"/>
                  <a:pt x="648075" y="5443468"/>
                  <a:pt x="610278" y="5411029"/>
                </a:cubicBezTo>
                <a:cubicBezTo>
                  <a:pt x="482350" y="5299289"/>
                  <a:pt x="345700" y="5198364"/>
                  <a:pt x="238123" y="5046976"/>
                </a:cubicBezTo>
                <a:cubicBezTo>
                  <a:pt x="363144" y="5064998"/>
                  <a:pt x="461997" y="5165924"/>
                  <a:pt x="592833" y="5209177"/>
                </a:cubicBezTo>
                <a:cubicBezTo>
                  <a:pt x="488165" y="5043371"/>
                  <a:pt x="351514" y="4956864"/>
                  <a:pt x="226494" y="4855939"/>
                </a:cubicBezTo>
                <a:cubicBezTo>
                  <a:pt x="168344" y="4809081"/>
                  <a:pt x="116011" y="4751408"/>
                  <a:pt x="49139" y="4726177"/>
                </a:cubicBezTo>
                <a:cubicBezTo>
                  <a:pt x="25879" y="4718968"/>
                  <a:pt x="-14825" y="4700947"/>
                  <a:pt x="5527" y="4650483"/>
                </a:cubicBezTo>
                <a:cubicBezTo>
                  <a:pt x="22972" y="4607230"/>
                  <a:pt x="54954" y="4621648"/>
                  <a:pt x="84029" y="4632460"/>
                </a:cubicBezTo>
                <a:cubicBezTo>
                  <a:pt x="153807" y="4661296"/>
                  <a:pt x="229401" y="4661296"/>
                  <a:pt x="325347" y="4661296"/>
                </a:cubicBezTo>
                <a:cubicBezTo>
                  <a:pt x="243939" y="4524326"/>
                  <a:pt x="95658" y="4567580"/>
                  <a:pt x="25879" y="4423401"/>
                </a:cubicBezTo>
                <a:cubicBezTo>
                  <a:pt x="113103" y="4398170"/>
                  <a:pt x="179975" y="4448632"/>
                  <a:pt x="249753" y="4459446"/>
                </a:cubicBezTo>
                <a:cubicBezTo>
                  <a:pt x="313718" y="4470259"/>
                  <a:pt x="328254" y="4445028"/>
                  <a:pt x="313718" y="4365729"/>
                </a:cubicBezTo>
                <a:cubicBezTo>
                  <a:pt x="290458" y="4243177"/>
                  <a:pt x="325347" y="4181900"/>
                  <a:pt x="418386" y="4214341"/>
                </a:cubicBezTo>
                <a:cubicBezTo>
                  <a:pt x="505609" y="4246781"/>
                  <a:pt x="514332" y="4199922"/>
                  <a:pt x="491072" y="4131438"/>
                </a:cubicBezTo>
                <a:cubicBezTo>
                  <a:pt x="456183" y="4030512"/>
                  <a:pt x="493979" y="3951214"/>
                  <a:pt x="520147" y="3864706"/>
                </a:cubicBezTo>
                <a:cubicBezTo>
                  <a:pt x="560851" y="3734945"/>
                  <a:pt x="543407" y="3670064"/>
                  <a:pt x="459090" y="3572743"/>
                </a:cubicBezTo>
                <a:cubicBezTo>
                  <a:pt x="409664" y="3518676"/>
                  <a:pt x="360236" y="3471818"/>
                  <a:pt x="290458" y="3424959"/>
                </a:cubicBezTo>
                <a:cubicBezTo>
                  <a:pt x="450368" y="3399728"/>
                  <a:pt x="284643" y="3313221"/>
                  <a:pt x="339884" y="3259153"/>
                </a:cubicBezTo>
                <a:cubicBezTo>
                  <a:pt x="453275" y="3237527"/>
                  <a:pt x="543407" y="3410542"/>
                  <a:pt x="697501" y="3360078"/>
                </a:cubicBezTo>
                <a:cubicBezTo>
                  <a:pt x="511425" y="3212294"/>
                  <a:pt x="302087" y="3165436"/>
                  <a:pt x="165437" y="2967190"/>
                </a:cubicBezTo>
                <a:cubicBezTo>
                  <a:pt x="197419" y="2923937"/>
                  <a:pt x="229401" y="2967190"/>
                  <a:pt x="255568" y="2949167"/>
                </a:cubicBezTo>
                <a:cubicBezTo>
                  <a:pt x="255568" y="2938354"/>
                  <a:pt x="560851" y="3006840"/>
                  <a:pt x="578296" y="2725691"/>
                </a:cubicBezTo>
                <a:cubicBezTo>
                  <a:pt x="584111" y="2725691"/>
                  <a:pt x="589926" y="2725691"/>
                  <a:pt x="595740" y="2714876"/>
                </a:cubicBezTo>
                <a:cubicBezTo>
                  <a:pt x="627722" y="2675228"/>
                  <a:pt x="598648" y="2581510"/>
                  <a:pt x="650982" y="2574301"/>
                </a:cubicBezTo>
                <a:cubicBezTo>
                  <a:pt x="709132" y="2567092"/>
                  <a:pt x="764373" y="2534653"/>
                  <a:pt x="825429" y="2552674"/>
                </a:cubicBezTo>
                <a:cubicBezTo>
                  <a:pt x="871949" y="2567092"/>
                  <a:pt x="921375" y="2585115"/>
                  <a:pt x="970802" y="2585115"/>
                </a:cubicBezTo>
                <a:cubicBezTo>
                  <a:pt x="1023136" y="2585115"/>
                  <a:pt x="1095822" y="2707668"/>
                  <a:pt x="1127805" y="2545465"/>
                </a:cubicBezTo>
                <a:cubicBezTo>
                  <a:pt x="1127805" y="2538257"/>
                  <a:pt x="1217936" y="2556280"/>
                  <a:pt x="1267362" y="2563488"/>
                </a:cubicBezTo>
                <a:cubicBezTo>
                  <a:pt x="1308067" y="2570698"/>
                  <a:pt x="1357494" y="2603137"/>
                  <a:pt x="1386568" y="2538257"/>
                </a:cubicBezTo>
                <a:cubicBezTo>
                  <a:pt x="1401105" y="2498607"/>
                  <a:pt x="1331326" y="2426518"/>
                  <a:pt x="1270270" y="2419309"/>
                </a:cubicBezTo>
                <a:cubicBezTo>
                  <a:pt x="1215029" y="2412101"/>
                  <a:pt x="1159787" y="2404892"/>
                  <a:pt x="1107453" y="2419309"/>
                </a:cubicBezTo>
                <a:cubicBezTo>
                  <a:pt x="1043489" y="2437331"/>
                  <a:pt x="1008599" y="2408495"/>
                  <a:pt x="991154" y="2343615"/>
                </a:cubicBezTo>
                <a:cubicBezTo>
                  <a:pt x="970802" y="2275131"/>
                  <a:pt x="933005" y="2239085"/>
                  <a:pt x="880671" y="2206645"/>
                </a:cubicBezTo>
                <a:cubicBezTo>
                  <a:pt x="752743" y="2127346"/>
                  <a:pt x="630630" y="2033629"/>
                  <a:pt x="491072" y="1986771"/>
                </a:cubicBezTo>
                <a:cubicBezTo>
                  <a:pt x="464905" y="1979562"/>
                  <a:pt x="432923" y="1965145"/>
                  <a:pt x="421293" y="1903868"/>
                </a:cubicBezTo>
                <a:cubicBezTo>
                  <a:pt x="799262" y="1997584"/>
                  <a:pt x="1142342" y="2239085"/>
                  <a:pt x="1531941" y="2224667"/>
                </a:cubicBezTo>
                <a:cubicBezTo>
                  <a:pt x="1427272" y="2148974"/>
                  <a:pt x="1302252" y="2145369"/>
                  <a:pt x="1188861" y="2091301"/>
                </a:cubicBezTo>
                <a:cubicBezTo>
                  <a:pt x="1270270" y="2051652"/>
                  <a:pt x="1345864" y="2094906"/>
                  <a:pt x="1421458" y="2116532"/>
                </a:cubicBezTo>
                <a:cubicBezTo>
                  <a:pt x="1485422" y="2134554"/>
                  <a:pt x="1543571" y="2138160"/>
                  <a:pt x="1549386" y="2026420"/>
                </a:cubicBezTo>
                <a:cubicBezTo>
                  <a:pt x="1549386" y="2015607"/>
                  <a:pt x="1549386" y="2008398"/>
                  <a:pt x="1549386" y="1997584"/>
                </a:cubicBezTo>
                <a:cubicBezTo>
                  <a:pt x="1526126" y="1950727"/>
                  <a:pt x="1494144" y="1929099"/>
                  <a:pt x="1453440" y="1914682"/>
                </a:cubicBezTo>
                <a:cubicBezTo>
                  <a:pt x="1430180" y="1907473"/>
                  <a:pt x="1398198" y="1893056"/>
                  <a:pt x="1398198" y="1860614"/>
                </a:cubicBezTo>
                <a:cubicBezTo>
                  <a:pt x="1401105" y="1738063"/>
                  <a:pt x="1322604" y="1702018"/>
                  <a:pt x="1247011" y="1665972"/>
                </a:cubicBezTo>
                <a:cubicBezTo>
                  <a:pt x="1287715" y="1604696"/>
                  <a:pt x="1322604" y="1647950"/>
                  <a:pt x="1354586" y="1644345"/>
                </a:cubicBezTo>
                <a:cubicBezTo>
                  <a:pt x="1374939" y="1640741"/>
                  <a:pt x="1395290" y="1637138"/>
                  <a:pt x="1395290" y="1604696"/>
                </a:cubicBezTo>
                <a:cubicBezTo>
                  <a:pt x="1395290" y="1579465"/>
                  <a:pt x="1386568" y="1547025"/>
                  <a:pt x="1366216" y="1547025"/>
                </a:cubicBezTo>
                <a:cubicBezTo>
                  <a:pt x="1238288" y="1543420"/>
                  <a:pt x="1165601" y="1370405"/>
                  <a:pt x="1031858" y="1370405"/>
                </a:cubicBezTo>
                <a:cubicBezTo>
                  <a:pt x="950450" y="1370405"/>
                  <a:pt x="1072563" y="1273083"/>
                  <a:pt x="1005692" y="1233435"/>
                </a:cubicBezTo>
                <a:cubicBezTo>
                  <a:pt x="991154" y="1222621"/>
                  <a:pt x="1046396" y="1208203"/>
                  <a:pt x="1069655" y="1211808"/>
                </a:cubicBezTo>
                <a:cubicBezTo>
                  <a:pt x="1092915" y="1215412"/>
                  <a:pt x="1113268" y="1240644"/>
                  <a:pt x="1142342" y="1222621"/>
                </a:cubicBezTo>
                <a:cubicBezTo>
                  <a:pt x="1156879" y="1157741"/>
                  <a:pt x="1119082" y="1132510"/>
                  <a:pt x="1084193" y="1114487"/>
                </a:cubicBezTo>
                <a:cubicBezTo>
                  <a:pt x="1008599" y="1071234"/>
                  <a:pt x="933005" y="1020771"/>
                  <a:pt x="848689" y="1006353"/>
                </a:cubicBezTo>
                <a:cubicBezTo>
                  <a:pt x="819615" y="1002748"/>
                  <a:pt x="802169" y="984726"/>
                  <a:pt x="805077" y="948681"/>
                </a:cubicBezTo>
                <a:cubicBezTo>
                  <a:pt x="810892" y="901822"/>
                  <a:pt x="839967" y="916240"/>
                  <a:pt x="863226" y="919844"/>
                </a:cubicBezTo>
                <a:cubicBezTo>
                  <a:pt x="877764" y="923450"/>
                  <a:pt x="892301" y="934263"/>
                  <a:pt x="906838" y="909031"/>
                </a:cubicBezTo>
                <a:cubicBezTo>
                  <a:pt x="566666" y="653113"/>
                  <a:pt x="386404" y="667532"/>
                  <a:pt x="5527" y="458471"/>
                </a:cubicBezTo>
                <a:cubicBezTo>
                  <a:pt x="89843" y="418822"/>
                  <a:pt x="150900" y="447658"/>
                  <a:pt x="209049" y="454867"/>
                </a:cubicBezTo>
                <a:cubicBezTo>
                  <a:pt x="354422" y="472890"/>
                  <a:pt x="264290" y="505329"/>
                  <a:pt x="409664" y="526956"/>
                </a:cubicBezTo>
                <a:cubicBezTo>
                  <a:pt x="479443" y="537770"/>
                  <a:pt x="543407" y="573815"/>
                  <a:pt x="621908" y="516143"/>
                </a:cubicBezTo>
                <a:cubicBezTo>
                  <a:pt x="674242" y="476494"/>
                  <a:pt x="758558" y="519747"/>
                  <a:pt x="822522" y="552188"/>
                </a:cubicBezTo>
                <a:cubicBezTo>
                  <a:pt x="874856" y="581024"/>
                  <a:pt x="927190" y="588232"/>
                  <a:pt x="996969" y="552188"/>
                </a:cubicBezTo>
                <a:cubicBezTo>
                  <a:pt x="933005" y="530562"/>
                  <a:pt x="883579" y="512539"/>
                  <a:pt x="834151" y="498120"/>
                </a:cubicBezTo>
                <a:cubicBezTo>
                  <a:pt x="793447" y="487307"/>
                  <a:pt x="770187" y="462076"/>
                  <a:pt x="773095" y="408008"/>
                </a:cubicBezTo>
                <a:cubicBezTo>
                  <a:pt x="773095" y="379172"/>
                  <a:pt x="764373" y="339523"/>
                  <a:pt x="793447" y="325106"/>
                </a:cubicBezTo>
                <a:cubicBezTo>
                  <a:pt x="816707" y="310688"/>
                  <a:pt x="848689" y="325106"/>
                  <a:pt x="860319" y="350336"/>
                </a:cubicBezTo>
                <a:cubicBezTo>
                  <a:pt x="874856" y="397195"/>
                  <a:pt x="889393" y="440449"/>
                  <a:pt x="938820" y="444054"/>
                </a:cubicBezTo>
                <a:cubicBezTo>
                  <a:pt x="1005692" y="451262"/>
                  <a:pt x="967894" y="422426"/>
                  <a:pt x="956265" y="386381"/>
                </a:cubicBezTo>
                <a:cubicBezTo>
                  <a:pt x="944635" y="346733"/>
                  <a:pt x="979525" y="335919"/>
                  <a:pt x="1002784" y="343127"/>
                </a:cubicBezTo>
                <a:cubicBezTo>
                  <a:pt x="1090008" y="375569"/>
                  <a:pt x="1180139" y="317897"/>
                  <a:pt x="1270270" y="364755"/>
                </a:cubicBezTo>
                <a:cubicBezTo>
                  <a:pt x="1247011" y="249411"/>
                  <a:pt x="1197583" y="198949"/>
                  <a:pt x="1092915" y="180926"/>
                </a:cubicBezTo>
                <a:cubicBezTo>
                  <a:pt x="1055118" y="177322"/>
                  <a:pt x="1014414" y="184530"/>
                  <a:pt x="979525" y="152090"/>
                </a:cubicBezTo>
                <a:cubicBezTo>
                  <a:pt x="959172" y="134068"/>
                  <a:pt x="938820" y="112441"/>
                  <a:pt x="953358" y="76396"/>
                </a:cubicBezTo>
                <a:cubicBezTo>
                  <a:pt x="962080" y="51165"/>
                  <a:pt x="985339" y="51165"/>
                  <a:pt x="1005692" y="58373"/>
                </a:cubicBezTo>
                <a:cubicBezTo>
                  <a:pt x="1090008" y="98023"/>
                  <a:pt x="1180139" y="108837"/>
                  <a:pt x="1267362" y="123254"/>
                </a:cubicBezTo>
                <a:cubicBezTo>
                  <a:pt x="1281900" y="126859"/>
                  <a:pt x="1296437" y="134068"/>
                  <a:pt x="1310975" y="98023"/>
                </a:cubicBezTo>
                <a:cubicBezTo>
                  <a:pt x="1260095" y="81803"/>
                  <a:pt x="1209941" y="62879"/>
                  <a:pt x="1159787" y="43505"/>
                </a:cubicBezTo>
                <a:close/>
              </a:path>
            </a:pathLst>
          </a:custGeom>
        </p:spPr>
      </p:pic>
      <p:sp>
        <p:nvSpPr>
          <p:cNvPr id="6" name="TextBox 5">
            <a:extLst>
              <a:ext uri="{FF2B5EF4-FFF2-40B4-BE49-F238E27FC236}">
                <a16:creationId xmlns:a16="http://schemas.microsoft.com/office/drawing/2014/main" id="{386DB4B8-AEB9-948A-40BD-9F86204CF8DE}"/>
              </a:ext>
            </a:extLst>
          </p:cNvPr>
          <p:cNvSpPr txBox="1"/>
          <p:nvPr/>
        </p:nvSpPr>
        <p:spPr>
          <a:xfrm>
            <a:off x="341212" y="5011331"/>
            <a:ext cx="4472088" cy="1846659"/>
          </a:xfrm>
          <a:prstGeom prst="rect">
            <a:avLst/>
          </a:prstGeom>
          <a:noFill/>
        </p:spPr>
        <p:txBody>
          <a:bodyPr wrap="square" rtlCol="0">
            <a:spAutoFit/>
          </a:bodyPr>
          <a:lstStyle/>
          <a:p>
            <a:pPr algn="ctr"/>
            <a:r>
              <a:rPr lang="en-US" sz="2400" i="1" dirty="0"/>
              <a:t>Educating Texans on the Importance of the Prehospital Blood Program in Texas and the Role of Blood Donation</a:t>
            </a:r>
          </a:p>
          <a:p>
            <a:pPr algn="ctr"/>
            <a:endParaRPr lang="en-US" dirty="0"/>
          </a:p>
        </p:txBody>
      </p:sp>
      <p:sp>
        <p:nvSpPr>
          <p:cNvPr id="3" name="Date Placeholder 2">
            <a:extLst>
              <a:ext uri="{FF2B5EF4-FFF2-40B4-BE49-F238E27FC236}">
                <a16:creationId xmlns:a16="http://schemas.microsoft.com/office/drawing/2014/main" id="{E9B44F52-B268-45C6-02D5-A6CD392456B8}"/>
              </a:ext>
            </a:extLst>
          </p:cNvPr>
          <p:cNvSpPr>
            <a:spLocks noGrp="1"/>
          </p:cNvSpPr>
          <p:nvPr>
            <p:ph type="dt" sz="half" idx="10"/>
          </p:nvPr>
        </p:nvSpPr>
        <p:spPr>
          <a:xfrm>
            <a:off x="0" y="6492865"/>
            <a:ext cx="2133600" cy="365125"/>
          </a:xfrm>
        </p:spPr>
        <p:txBody>
          <a:bodyPr/>
          <a:lstStyle/>
          <a:p>
            <a:r>
              <a:rPr lang="en-US"/>
              <a:t>v2_11.21.2025</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2554CA6-288E-4202-BC52-2E5A8F0C0A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66891" y="1119031"/>
            <a:ext cx="3464954"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78305" y="1396686"/>
            <a:ext cx="2430380" cy="4064628"/>
          </a:xfrm>
        </p:spPr>
        <p:txBody>
          <a:bodyPr>
            <a:normAutofit/>
          </a:bodyPr>
          <a:lstStyle/>
          <a:p>
            <a:r>
              <a:rPr lang="en-US">
                <a:solidFill>
                  <a:srgbClr val="FFFFFF"/>
                </a:solidFill>
              </a:rPr>
              <a:t>Success Stories in Texas</a:t>
            </a:r>
          </a:p>
        </p:txBody>
      </p:sp>
      <p:sp>
        <p:nvSpPr>
          <p:cNvPr id="12" name="Arc 11">
            <a:extLst>
              <a:ext uri="{FF2B5EF4-FFF2-40B4-BE49-F238E27FC236}">
                <a16:creationId xmlns:a16="http://schemas.microsoft.com/office/drawing/2014/main" id="{5B7778FC-632E-4DCA-A7CB-0D7731CCF9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9809111">
            <a:off x="6512790" y="941148"/>
            <a:ext cx="2240924" cy="2987899"/>
          </a:xfrm>
          <a:prstGeom prst="arc">
            <a:avLst>
              <a:gd name="adj1" fmla="val 15817365"/>
              <a:gd name="adj2" fmla="val 178138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14" name="Oval 13">
            <a:extLst>
              <a:ext uri="{FF2B5EF4-FFF2-40B4-BE49-F238E27FC236}">
                <a16:creationId xmlns:a16="http://schemas.microsoft.com/office/drawing/2014/main" id="{FA23A907-97FB-4A8F-880A-DD77401C42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536" y="4780992"/>
            <a:ext cx="409575" cy="5461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3" name="Content Placeholder 2"/>
          <p:cNvSpPr>
            <a:spLocks noGrp="1"/>
          </p:cNvSpPr>
          <p:nvPr>
            <p:ph idx="1"/>
          </p:nvPr>
        </p:nvSpPr>
        <p:spPr>
          <a:xfrm>
            <a:off x="4027614" y="1526033"/>
            <a:ext cx="4152298" cy="3935281"/>
          </a:xfrm>
        </p:spPr>
        <p:txBody>
          <a:bodyPr>
            <a:normAutofit lnSpcReduction="10000"/>
          </a:bodyPr>
          <a:lstStyle/>
          <a:p>
            <a:pPr>
              <a:lnSpc>
                <a:spcPct val="90000"/>
              </a:lnSpc>
            </a:pPr>
            <a:r>
              <a:rPr lang="en-US" sz="2500" dirty="0"/>
              <a:t>Air medical services in Texas have already saved numerous lives with prehospital blood.</a:t>
            </a:r>
          </a:p>
          <a:p>
            <a:pPr>
              <a:lnSpc>
                <a:spcPct val="90000"/>
              </a:lnSpc>
            </a:pPr>
            <a:r>
              <a:rPr lang="en-US" sz="2500" dirty="0"/>
              <a:t>EMS units and Trauma Centers that have adopted the program reported better patient outcomes.</a:t>
            </a:r>
          </a:p>
          <a:p>
            <a:pPr>
              <a:lnSpc>
                <a:spcPct val="90000"/>
              </a:lnSpc>
            </a:pPr>
            <a:r>
              <a:rPr lang="en-US" sz="2500" dirty="0"/>
              <a:t>These efforts demonstrate the life-saving power of having blood on board.</a:t>
            </a:r>
          </a:p>
        </p:txBody>
      </p:sp>
      <p:sp>
        <p:nvSpPr>
          <p:cNvPr id="5" name="Date Placeholder 2">
            <a:extLst>
              <a:ext uri="{FF2B5EF4-FFF2-40B4-BE49-F238E27FC236}">
                <a16:creationId xmlns:a16="http://schemas.microsoft.com/office/drawing/2014/main" id="{3187495A-050E-CCAF-9431-ABF9407B3F6A}"/>
              </a:ext>
            </a:extLst>
          </p:cNvPr>
          <p:cNvSpPr>
            <a:spLocks noGrp="1"/>
          </p:cNvSpPr>
          <p:nvPr>
            <p:ph type="dt" sz="half" idx="10"/>
          </p:nvPr>
        </p:nvSpPr>
        <p:spPr>
          <a:xfrm>
            <a:off x="0" y="6492865"/>
            <a:ext cx="2133600" cy="365125"/>
          </a:xfrm>
        </p:spPr>
        <p:txBody>
          <a:bodyPr/>
          <a:lstStyle/>
          <a:p>
            <a:r>
              <a:rPr lang="en-US"/>
              <a:t>v2_11.21.2025</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E442304-DDBD-4F7B-8017-36BCC863FB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6250" y="640823"/>
            <a:ext cx="2563994" cy="5583148"/>
          </a:xfrm>
        </p:spPr>
        <p:txBody>
          <a:bodyPr anchor="ctr">
            <a:normAutofit/>
          </a:bodyPr>
          <a:lstStyle/>
          <a:p>
            <a:r>
              <a:rPr lang="en-US" sz="4700" b="1" dirty="0"/>
              <a:t>The Role of Blood Donors</a:t>
            </a:r>
          </a:p>
        </p:txBody>
      </p:sp>
      <p:sp>
        <p:nvSpPr>
          <p:cNvPr id="11" name="sketch line">
            <a:extLst>
              <a:ext uri="{FF2B5EF4-FFF2-40B4-BE49-F238E27FC236}">
                <a16:creationId xmlns:a16="http://schemas.microsoft.com/office/drawing/2014/main" id="{5E107275-3853-46FD-A241-DE4355A426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44313" y="3465005"/>
            <a:ext cx="5410200" cy="13716"/>
          </a:xfrm>
          <a:custGeom>
            <a:avLst/>
            <a:gdLst>
              <a:gd name="csX0" fmla="*/ 0 w 5410200"/>
              <a:gd name="csY0" fmla="*/ 0 h 13716"/>
              <a:gd name="csX1" fmla="*/ 568071 w 5410200"/>
              <a:gd name="csY1" fmla="*/ 0 h 13716"/>
              <a:gd name="csX2" fmla="*/ 1298448 w 5410200"/>
              <a:gd name="csY2" fmla="*/ 0 h 13716"/>
              <a:gd name="csX3" fmla="*/ 1920621 w 5410200"/>
              <a:gd name="csY3" fmla="*/ 0 h 13716"/>
              <a:gd name="csX4" fmla="*/ 2488692 w 5410200"/>
              <a:gd name="csY4" fmla="*/ 0 h 13716"/>
              <a:gd name="csX5" fmla="*/ 3219069 w 5410200"/>
              <a:gd name="csY5" fmla="*/ 0 h 13716"/>
              <a:gd name="csX6" fmla="*/ 3895344 w 5410200"/>
              <a:gd name="csY6" fmla="*/ 0 h 13716"/>
              <a:gd name="csX7" fmla="*/ 4571619 w 5410200"/>
              <a:gd name="csY7" fmla="*/ 0 h 13716"/>
              <a:gd name="csX8" fmla="*/ 5410200 w 5410200"/>
              <a:gd name="csY8" fmla="*/ 0 h 13716"/>
              <a:gd name="csX9" fmla="*/ 5410200 w 5410200"/>
              <a:gd name="csY9" fmla="*/ 13716 h 13716"/>
              <a:gd name="csX10" fmla="*/ 4842129 w 5410200"/>
              <a:gd name="csY10" fmla="*/ 13716 h 13716"/>
              <a:gd name="csX11" fmla="*/ 4328160 w 5410200"/>
              <a:gd name="csY11" fmla="*/ 13716 h 13716"/>
              <a:gd name="csX12" fmla="*/ 3597783 w 5410200"/>
              <a:gd name="csY12" fmla="*/ 13716 h 13716"/>
              <a:gd name="csX13" fmla="*/ 3029712 w 5410200"/>
              <a:gd name="csY13" fmla="*/ 13716 h 13716"/>
              <a:gd name="csX14" fmla="*/ 2299335 w 5410200"/>
              <a:gd name="csY14" fmla="*/ 13716 h 13716"/>
              <a:gd name="csX15" fmla="*/ 1514856 w 5410200"/>
              <a:gd name="csY15" fmla="*/ 13716 h 13716"/>
              <a:gd name="csX16" fmla="*/ 892683 w 5410200"/>
              <a:gd name="csY16" fmla="*/ 13716 h 13716"/>
              <a:gd name="csX17" fmla="*/ 0 w 5410200"/>
              <a:gd name="csY17" fmla="*/ 13716 h 13716"/>
              <a:gd name="csX18" fmla="*/ 0 w 5410200"/>
              <a:gd name="csY18" fmla="*/ 0 h 13716"/>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Lst>
            <a:rect l="l" t="t" r="r" b="b"/>
            <a:pathLst>
              <a:path w="5410200" h="13716"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09587" y="2854"/>
                  <a:pt x="5409791" y="9451"/>
                  <a:pt x="5410200" y="13716"/>
                </a:cubicBezTo>
                <a:cubicBezTo>
                  <a:pt x="5139060" y="2179"/>
                  <a:pt x="5121593" y="26463"/>
                  <a:pt x="4842129" y="13716"/>
                </a:cubicBezTo>
                <a:cubicBezTo>
                  <a:pt x="4562665" y="969"/>
                  <a:pt x="4448273" y="4915"/>
                  <a:pt x="4328160" y="13716"/>
                </a:cubicBezTo>
                <a:cubicBezTo>
                  <a:pt x="4208047" y="22517"/>
                  <a:pt x="3760936" y="17995"/>
                  <a:pt x="3597783" y="13716"/>
                </a:cubicBezTo>
                <a:cubicBezTo>
                  <a:pt x="3434630" y="9437"/>
                  <a:pt x="3299718" y="28641"/>
                  <a:pt x="3029712" y="13716"/>
                </a:cubicBezTo>
                <a:cubicBezTo>
                  <a:pt x="2759706" y="-1209"/>
                  <a:pt x="2640159" y="22822"/>
                  <a:pt x="2299335" y="13716"/>
                </a:cubicBezTo>
                <a:cubicBezTo>
                  <a:pt x="1958511" y="4610"/>
                  <a:pt x="1801186" y="24413"/>
                  <a:pt x="1514856" y="13716"/>
                </a:cubicBezTo>
                <a:cubicBezTo>
                  <a:pt x="1228526" y="3019"/>
                  <a:pt x="1063509" y="-9877"/>
                  <a:pt x="892683" y="13716"/>
                </a:cubicBezTo>
                <a:cubicBezTo>
                  <a:pt x="721857" y="37309"/>
                  <a:pt x="186945" y="-25469"/>
                  <a:pt x="0" y="13716"/>
                </a:cubicBezTo>
                <a:cubicBezTo>
                  <a:pt x="-342" y="9537"/>
                  <a:pt x="-97" y="6817"/>
                  <a:pt x="0" y="0"/>
                </a:cubicBezTo>
                <a:close/>
              </a:path>
              <a:path w="5410200" h="13716"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10660" y="2787"/>
                  <a:pt x="5410166" y="9748"/>
                  <a:pt x="5410200" y="13716"/>
                </a:cubicBezTo>
                <a:cubicBezTo>
                  <a:pt x="5163327" y="36922"/>
                  <a:pt x="5008749" y="6121"/>
                  <a:pt x="4842129" y="13716"/>
                </a:cubicBezTo>
                <a:cubicBezTo>
                  <a:pt x="4675509" y="21311"/>
                  <a:pt x="4433401" y="-5187"/>
                  <a:pt x="4165854" y="13716"/>
                </a:cubicBezTo>
                <a:cubicBezTo>
                  <a:pt x="3898308" y="32619"/>
                  <a:pt x="3809032" y="-13282"/>
                  <a:pt x="3543681" y="13716"/>
                </a:cubicBezTo>
                <a:cubicBezTo>
                  <a:pt x="3278330" y="40714"/>
                  <a:pt x="3073876" y="-20489"/>
                  <a:pt x="2759202" y="13716"/>
                </a:cubicBezTo>
                <a:cubicBezTo>
                  <a:pt x="2444528" y="47921"/>
                  <a:pt x="2204144" y="-1200"/>
                  <a:pt x="1974723" y="13716"/>
                </a:cubicBezTo>
                <a:cubicBezTo>
                  <a:pt x="1745302" y="28632"/>
                  <a:pt x="1602335" y="26918"/>
                  <a:pt x="1406652" y="13716"/>
                </a:cubicBezTo>
                <a:cubicBezTo>
                  <a:pt x="1210969" y="514"/>
                  <a:pt x="923948" y="-1411"/>
                  <a:pt x="730377" y="13716"/>
                </a:cubicBezTo>
                <a:cubicBezTo>
                  <a:pt x="536806" y="28843"/>
                  <a:pt x="336496" y="-4713"/>
                  <a:pt x="0" y="13716"/>
                </a:cubicBezTo>
                <a:cubicBezTo>
                  <a:pt x="-535" y="9547"/>
                  <a:pt x="488" y="451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551F85B0-C199-B870-3009-8297278115FE}"/>
              </a:ext>
            </a:extLst>
          </p:cNvPr>
          <p:cNvGraphicFramePr>
            <a:graphicFrameLocks noGrp="1"/>
          </p:cNvGraphicFramePr>
          <p:nvPr>
            <p:ph idx="1"/>
            <p:extLst>
              <p:ext uri="{D42A27DB-BD31-4B8C-83A1-F6EECF244321}">
                <p14:modId xmlns:p14="http://schemas.microsoft.com/office/powerpoint/2010/main" val="2628149080"/>
              </p:ext>
            </p:extLst>
          </p:nvPr>
        </p:nvGraphicFramePr>
        <p:xfrm>
          <a:off x="3486013" y="640822"/>
          <a:ext cx="5175384" cy="55361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Date Placeholder 2">
            <a:extLst>
              <a:ext uri="{FF2B5EF4-FFF2-40B4-BE49-F238E27FC236}">
                <a16:creationId xmlns:a16="http://schemas.microsoft.com/office/drawing/2014/main" id="{1714C2BC-028C-3BF1-D3B8-7B055B42ED79}"/>
              </a:ext>
            </a:extLst>
          </p:cNvPr>
          <p:cNvSpPr>
            <a:spLocks noGrp="1"/>
          </p:cNvSpPr>
          <p:nvPr>
            <p:ph type="dt" sz="half" idx="10"/>
          </p:nvPr>
        </p:nvSpPr>
        <p:spPr>
          <a:xfrm>
            <a:off x="0" y="6492865"/>
            <a:ext cx="2133600" cy="365125"/>
          </a:xfrm>
        </p:spPr>
        <p:txBody>
          <a:bodyPr/>
          <a:lstStyle/>
          <a:p>
            <a:r>
              <a:rPr lang="en-US"/>
              <a:t>v2_11.21.2025</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1BD8F20C-A0C3-DED7-D0BA-AC80A88D78D5}"/>
              </a:ext>
            </a:extLst>
          </p:cNvPr>
          <p:cNvPicPr>
            <a:picLocks noChangeAspect="1"/>
          </p:cNvPicPr>
          <p:nvPr/>
        </p:nvPicPr>
        <p:blipFill>
          <a:blip r:embed="rId2">
            <a:duotone>
              <a:schemeClr val="bg2">
                <a:shade val="45000"/>
                <a:satMod val="135000"/>
              </a:schemeClr>
              <a:prstClr val="white"/>
            </a:duotone>
          </a:blip>
          <a:srcRect l="6054" r="18947"/>
          <a:stretch>
            <a:fillRect/>
          </a:stretch>
        </p:blipFill>
        <p:spPr>
          <a:xfrm>
            <a:off x="20" y="10"/>
            <a:ext cx="9143980" cy="6857990"/>
          </a:xfrm>
          <a:prstGeom prst="rect">
            <a:avLst/>
          </a:prstGeom>
        </p:spPr>
      </p:pic>
      <p:sp>
        <p:nvSpPr>
          <p:cNvPr id="10" name="Rectangle 9">
            <a:extLst>
              <a:ext uri="{FF2B5EF4-FFF2-40B4-BE49-F238E27FC236}">
                <a16:creationId xmlns:a16="http://schemas.microsoft.com/office/drawing/2014/main" id="{B50AB553-2A96-4A92-96F2-93548E096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gradFill>
            <a:gsLst>
              <a:gs pos="10000">
                <a:schemeClr val="bg2">
                  <a:alpha val="68000"/>
                </a:schemeClr>
              </a:gs>
              <a:gs pos="85000">
                <a:schemeClr val="bg2">
                  <a:alpha val="97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28650" y="365125"/>
            <a:ext cx="7886700" cy="1325563"/>
          </a:xfrm>
        </p:spPr>
        <p:txBody>
          <a:bodyPr>
            <a:normAutofit/>
          </a:bodyPr>
          <a:lstStyle/>
          <a:p>
            <a:r>
              <a:rPr b="1" dirty="0"/>
              <a:t>How You Can Help</a:t>
            </a:r>
          </a:p>
        </p:txBody>
      </p:sp>
      <p:graphicFrame>
        <p:nvGraphicFramePr>
          <p:cNvPr id="5" name="Content Placeholder 2">
            <a:extLst>
              <a:ext uri="{FF2B5EF4-FFF2-40B4-BE49-F238E27FC236}">
                <a16:creationId xmlns:a16="http://schemas.microsoft.com/office/drawing/2014/main" id="{E9732AD9-3A2C-C0C1-6845-960DF693655C}"/>
              </a:ext>
            </a:extLst>
          </p:cNvPr>
          <p:cNvGraphicFramePr>
            <a:graphicFrameLocks noGrp="1"/>
          </p:cNvGraphicFramePr>
          <p:nvPr>
            <p:ph idx="1"/>
            <p:extLst>
              <p:ext uri="{D42A27DB-BD31-4B8C-83A1-F6EECF244321}">
                <p14:modId xmlns:p14="http://schemas.microsoft.com/office/powerpoint/2010/main" val="1264446723"/>
              </p:ext>
            </p:extLst>
          </p:nvPr>
        </p:nvGraphicFramePr>
        <p:xfrm>
          <a:off x="628650" y="1825625"/>
          <a:ext cx="78867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Date Placeholder 2">
            <a:extLst>
              <a:ext uri="{FF2B5EF4-FFF2-40B4-BE49-F238E27FC236}">
                <a16:creationId xmlns:a16="http://schemas.microsoft.com/office/drawing/2014/main" id="{D5FE3745-D43E-98C8-6D0A-05BBCFBEAFE6}"/>
              </a:ext>
            </a:extLst>
          </p:cNvPr>
          <p:cNvSpPr>
            <a:spLocks noGrp="1"/>
          </p:cNvSpPr>
          <p:nvPr>
            <p:ph type="dt" sz="half" idx="10"/>
          </p:nvPr>
        </p:nvSpPr>
        <p:spPr>
          <a:xfrm>
            <a:off x="0" y="6492865"/>
            <a:ext cx="2133600" cy="365125"/>
          </a:xfrm>
        </p:spPr>
        <p:txBody>
          <a:bodyPr/>
          <a:lstStyle/>
          <a:p>
            <a:r>
              <a:rPr lang="en-US"/>
              <a:t>v2_11.21.2025</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Picture 5" descr="A blue background with white dots&#10;&#10;Description automatically generated">
            <a:extLst>
              <a:ext uri="{FF2B5EF4-FFF2-40B4-BE49-F238E27FC236}">
                <a16:creationId xmlns:a16="http://schemas.microsoft.com/office/drawing/2014/main" id="{25F832F0-CBF7-3B10-F5F9-72BB85168BDC}"/>
              </a:ext>
            </a:extLst>
          </p:cNvPr>
          <p:cNvPicPr>
            <a:picLocks noChangeAspect="1"/>
          </p:cNvPicPr>
          <p:nvPr/>
        </p:nvPicPr>
        <p:blipFill>
          <a:blip r:embed="rId3">
            <a:duotone>
              <a:schemeClr val="bg2">
                <a:shade val="45000"/>
                <a:satMod val="135000"/>
              </a:schemeClr>
              <a:prstClr val="white"/>
            </a:duotone>
          </a:blip>
          <a:srcRect l="7295" r="17705"/>
          <a:stretch>
            <a:fillRect/>
          </a:stretch>
        </p:blipFill>
        <p:spPr>
          <a:xfrm>
            <a:off x="20" y="10"/>
            <a:ext cx="9143980" cy="6857990"/>
          </a:xfrm>
          <a:prstGeom prst="rect">
            <a:avLst/>
          </a:prstGeom>
        </p:spPr>
      </p:pic>
      <p:sp>
        <p:nvSpPr>
          <p:cNvPr id="10" name="Rectangle 9">
            <a:extLst>
              <a:ext uri="{FF2B5EF4-FFF2-40B4-BE49-F238E27FC236}">
                <a16:creationId xmlns:a16="http://schemas.microsoft.com/office/drawing/2014/main" id="{B50AB553-2A96-4A92-96F2-93548E096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gradFill>
            <a:gsLst>
              <a:gs pos="10000">
                <a:schemeClr val="bg2">
                  <a:alpha val="68000"/>
                </a:schemeClr>
              </a:gs>
              <a:gs pos="85000">
                <a:schemeClr val="bg2">
                  <a:alpha val="97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28650" y="365125"/>
            <a:ext cx="7886700" cy="1325563"/>
          </a:xfrm>
        </p:spPr>
        <p:txBody>
          <a:bodyPr>
            <a:normAutofit/>
          </a:bodyPr>
          <a:lstStyle/>
          <a:p>
            <a:r>
              <a:rPr b="1" dirty="0"/>
              <a:t>Conclusion</a:t>
            </a:r>
          </a:p>
        </p:txBody>
      </p:sp>
      <p:graphicFrame>
        <p:nvGraphicFramePr>
          <p:cNvPr id="5" name="Content Placeholder 2">
            <a:extLst>
              <a:ext uri="{FF2B5EF4-FFF2-40B4-BE49-F238E27FC236}">
                <a16:creationId xmlns:a16="http://schemas.microsoft.com/office/drawing/2014/main" id="{47987BA3-44A2-E9AE-BE22-284304592857}"/>
              </a:ext>
            </a:extLst>
          </p:cNvPr>
          <p:cNvGraphicFramePr>
            <a:graphicFrameLocks noGrp="1"/>
          </p:cNvGraphicFramePr>
          <p:nvPr>
            <p:ph idx="1"/>
            <p:extLst>
              <p:ext uri="{D42A27DB-BD31-4B8C-83A1-F6EECF244321}">
                <p14:modId xmlns:p14="http://schemas.microsoft.com/office/powerpoint/2010/main" val="1113051096"/>
              </p:ext>
            </p:extLst>
          </p:nvPr>
        </p:nvGraphicFramePr>
        <p:xfrm>
          <a:off x="628650" y="1825625"/>
          <a:ext cx="7886700" cy="435133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4" name="Date Placeholder 2">
            <a:extLst>
              <a:ext uri="{FF2B5EF4-FFF2-40B4-BE49-F238E27FC236}">
                <a16:creationId xmlns:a16="http://schemas.microsoft.com/office/drawing/2014/main" id="{0B7C152A-EF0F-BFC1-26D1-7B4A492AD029}"/>
              </a:ext>
            </a:extLst>
          </p:cNvPr>
          <p:cNvSpPr>
            <a:spLocks noGrp="1"/>
          </p:cNvSpPr>
          <p:nvPr>
            <p:ph type="dt" sz="half" idx="10"/>
          </p:nvPr>
        </p:nvSpPr>
        <p:spPr>
          <a:xfrm>
            <a:off x="0" y="6492865"/>
            <a:ext cx="2133600" cy="365125"/>
          </a:xfrm>
        </p:spPr>
        <p:txBody>
          <a:bodyPr/>
          <a:lstStyle/>
          <a:p>
            <a:r>
              <a:rPr lang="en-US"/>
              <a:t>v2_11.21.2025</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FA67CD3-AB4E-4A7A-BEB8-53C445D8C4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60045"/>
            <a:ext cx="4694659" cy="5734050"/>
          </a:xfrm>
          <a:prstGeom prst="rect">
            <a:avLst/>
          </a:prstGeom>
          <a:gradFill>
            <a:gsLst>
              <a:gs pos="0">
                <a:schemeClr val="accent1">
                  <a:lumMod val="100000"/>
                  <a:alpha val="82000"/>
                </a:schemeClr>
              </a:gs>
              <a:gs pos="25000">
                <a:schemeClr val="accent1">
                  <a:alpha val="60000"/>
                </a:schemeClr>
              </a:gs>
              <a:gs pos="94000">
                <a:schemeClr val="bg2">
                  <a:lumMod val="75000"/>
                </a:schemeClr>
              </a:gs>
              <a:gs pos="100000">
                <a:schemeClr val="bg2">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12" name="Picture 11">
            <a:extLst>
              <a:ext uri="{FF2B5EF4-FFF2-40B4-BE49-F238E27FC236}">
                <a16:creationId xmlns:a16="http://schemas.microsoft.com/office/drawing/2014/main" id="{07CF545F-9C2E-4446-97CD-AD92990C2B68}"/>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r="10299"/>
          <a:stretch/>
        </p:blipFill>
        <p:spPr>
          <a:xfrm>
            <a:off x="-1" y="857250"/>
            <a:ext cx="9144001" cy="5734050"/>
          </a:xfrm>
          <a:prstGeom prst="rect">
            <a:avLst/>
          </a:prstGeom>
        </p:spPr>
      </p:pic>
      <p:sp>
        <p:nvSpPr>
          <p:cNvPr id="14" name="Freeform 62">
            <a:extLst>
              <a:ext uri="{FF2B5EF4-FFF2-40B4-BE49-F238E27FC236}">
                <a16:creationId xmlns:a16="http://schemas.microsoft.com/office/drawing/2014/main" id="{339C8D78-A644-462F-B674-F440635E53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525" y="1468363"/>
            <a:ext cx="4180922" cy="4515805"/>
          </a:xfrm>
          <a:custGeom>
            <a:avLst/>
            <a:gdLst>
              <a:gd name="connsiteX0" fmla="*/ 2299956 w 5000438"/>
              <a:gd name="connsiteY0" fmla="*/ 0 h 5400962"/>
              <a:gd name="connsiteX1" fmla="*/ 5000438 w 5000438"/>
              <a:gd name="connsiteY1" fmla="*/ 2700481 h 5400962"/>
              <a:gd name="connsiteX2" fmla="*/ 2299956 w 5000438"/>
              <a:gd name="connsiteY2" fmla="*/ 5400962 h 5400962"/>
              <a:gd name="connsiteX3" fmla="*/ 60675 w 5000438"/>
              <a:gd name="connsiteY3" fmla="*/ 4210346 h 5400962"/>
              <a:gd name="connsiteX4" fmla="*/ 0 w 5000438"/>
              <a:gd name="connsiteY4" fmla="*/ 4110472 h 5400962"/>
              <a:gd name="connsiteX5" fmla="*/ 0 w 5000438"/>
              <a:gd name="connsiteY5" fmla="*/ 1290491 h 5400962"/>
              <a:gd name="connsiteX6" fmla="*/ 60675 w 5000438"/>
              <a:gd name="connsiteY6" fmla="*/ 1190617 h 5400962"/>
              <a:gd name="connsiteX7" fmla="*/ 2299956 w 5000438"/>
              <a:gd name="connsiteY7" fmla="*/ 0 h 5400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00438" h="5400962">
                <a:moveTo>
                  <a:pt x="2299956" y="0"/>
                </a:moveTo>
                <a:cubicBezTo>
                  <a:pt x="3791390" y="0"/>
                  <a:pt x="5000438" y="1209047"/>
                  <a:pt x="5000438" y="2700481"/>
                </a:cubicBezTo>
                <a:cubicBezTo>
                  <a:pt x="5000438" y="4191915"/>
                  <a:pt x="3791390" y="5400962"/>
                  <a:pt x="2299956" y="5400962"/>
                </a:cubicBezTo>
                <a:cubicBezTo>
                  <a:pt x="1367810" y="5400962"/>
                  <a:pt x="545971" y="4928678"/>
                  <a:pt x="60675" y="4210346"/>
                </a:cubicBezTo>
                <a:lnTo>
                  <a:pt x="0" y="4110472"/>
                </a:lnTo>
                <a:lnTo>
                  <a:pt x="0" y="1290491"/>
                </a:lnTo>
                <a:lnTo>
                  <a:pt x="60675" y="1190617"/>
                </a:lnTo>
                <a:cubicBezTo>
                  <a:pt x="545971" y="472284"/>
                  <a:pt x="1367810" y="0"/>
                  <a:pt x="2299956" y="0"/>
                </a:cubicBezTo>
                <a:close/>
              </a:path>
            </a:pathLst>
          </a:custGeom>
          <a:solidFill>
            <a:srgbClr val="FFFFFF"/>
          </a:solidFill>
          <a:ln>
            <a:gradFill>
              <a:gsLst>
                <a:gs pos="0">
                  <a:schemeClr val="accent1">
                    <a:lumMod val="40000"/>
                    <a:lumOff val="60000"/>
                  </a:schemeClr>
                </a:gs>
                <a:gs pos="23000">
                  <a:schemeClr val="accent1">
                    <a:lumMod val="45000"/>
                    <a:lumOff val="55000"/>
                  </a:schemeClr>
                </a:gs>
                <a:gs pos="83000">
                  <a:schemeClr val="bg2">
                    <a:lumMod val="85000"/>
                  </a:schemeClr>
                </a:gs>
                <a:gs pos="100000">
                  <a:schemeClr val="bg2">
                    <a:lumMod val="85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350"/>
          </a:p>
        </p:txBody>
      </p:sp>
      <p:pic>
        <p:nvPicPr>
          <p:cNvPr id="7" name="Graphic 6" descr="IV">
            <a:extLst>
              <a:ext uri="{FF2B5EF4-FFF2-40B4-BE49-F238E27FC236}">
                <a16:creationId xmlns:a16="http://schemas.microsoft.com/office/drawing/2014/main" id="{BA0380C6-307D-5B51-67A3-5F75EFA3323F}"/>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39490" y="2079067"/>
            <a:ext cx="3026740" cy="3026740"/>
          </a:xfrm>
          <a:prstGeom prst="rect">
            <a:avLst/>
          </a:prstGeom>
        </p:spPr>
      </p:pic>
      <p:sp>
        <p:nvSpPr>
          <p:cNvPr id="3" name="Content Placeholder 2"/>
          <p:cNvSpPr>
            <a:spLocks noGrp="1"/>
          </p:cNvSpPr>
          <p:nvPr>
            <p:ph idx="1"/>
          </p:nvPr>
        </p:nvSpPr>
        <p:spPr>
          <a:xfrm>
            <a:off x="4694659" y="1473686"/>
            <a:ext cx="4449341" cy="5122938"/>
          </a:xfrm>
        </p:spPr>
        <p:txBody>
          <a:bodyPr anchor="ctr">
            <a:normAutofit/>
          </a:bodyPr>
          <a:lstStyle/>
          <a:p>
            <a:pPr marL="0" indent="0">
              <a:buNone/>
            </a:pPr>
            <a:r>
              <a:rPr lang="en-US" sz="2400" dirty="0">
                <a:solidFill>
                  <a:srgbClr val="000000"/>
                </a:solidFill>
              </a:rPr>
              <a:t>In trauma and medical emergencies, blood loss is a leading cause of preventable death.</a:t>
            </a:r>
          </a:p>
          <a:p>
            <a:pPr marL="0" indent="0">
              <a:buNone/>
            </a:pPr>
            <a:endParaRPr lang="en-US" sz="2400" dirty="0">
              <a:solidFill>
                <a:srgbClr val="000000"/>
              </a:solidFill>
            </a:endParaRPr>
          </a:p>
          <a:p>
            <a:pPr marL="0" indent="0">
              <a:buNone/>
            </a:pPr>
            <a:r>
              <a:rPr lang="en-US" sz="2400" dirty="0">
                <a:solidFill>
                  <a:srgbClr val="000000"/>
                </a:solidFill>
              </a:rPr>
              <a:t>Prehospital blood programs provide lifesaving transfusions before patients reach hospitals.</a:t>
            </a:r>
          </a:p>
          <a:p>
            <a:pPr marL="0" indent="0">
              <a:buNone/>
            </a:pPr>
            <a:endParaRPr lang="en-US" sz="2400" dirty="0">
              <a:solidFill>
                <a:srgbClr val="000000"/>
              </a:solidFill>
            </a:endParaRPr>
          </a:p>
          <a:p>
            <a:pPr marL="0" indent="0">
              <a:buNone/>
            </a:pPr>
            <a:r>
              <a:rPr lang="en-US" sz="2400" dirty="0">
                <a:solidFill>
                  <a:srgbClr val="000000"/>
                </a:solidFill>
              </a:rPr>
              <a:t>Texas is leading initiatives to make blood available in emergency medical services (EMS).</a:t>
            </a:r>
          </a:p>
        </p:txBody>
      </p:sp>
      <p:sp>
        <p:nvSpPr>
          <p:cNvPr id="5" name="Date Placeholder 2">
            <a:extLst>
              <a:ext uri="{FF2B5EF4-FFF2-40B4-BE49-F238E27FC236}">
                <a16:creationId xmlns:a16="http://schemas.microsoft.com/office/drawing/2014/main" id="{B8CF2AE9-B5EF-C73A-4827-EEB5B7A30916}"/>
              </a:ext>
            </a:extLst>
          </p:cNvPr>
          <p:cNvSpPr>
            <a:spLocks noGrp="1"/>
          </p:cNvSpPr>
          <p:nvPr>
            <p:ph type="dt" sz="half" idx="10"/>
          </p:nvPr>
        </p:nvSpPr>
        <p:spPr>
          <a:xfrm>
            <a:off x="0" y="6492865"/>
            <a:ext cx="2133600" cy="365125"/>
          </a:xfrm>
        </p:spPr>
        <p:txBody>
          <a:bodyPr/>
          <a:lstStyle/>
          <a:p>
            <a:r>
              <a:rPr lang="en-US"/>
              <a:t>v2_11.21.2025</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2554CA6-288E-4202-BC52-2E5A8F0C0A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66891" y="1119031"/>
            <a:ext cx="3464954"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11AB3DF-0C87-40CB-97DD-CFB5A8AB7236}"/>
              </a:ext>
            </a:extLst>
          </p:cNvPr>
          <p:cNvSpPr>
            <a:spLocks noGrp="1"/>
          </p:cNvSpPr>
          <p:nvPr>
            <p:ph type="title"/>
          </p:nvPr>
        </p:nvSpPr>
        <p:spPr>
          <a:xfrm>
            <a:off x="878305" y="1396686"/>
            <a:ext cx="2430380" cy="4064628"/>
          </a:xfrm>
        </p:spPr>
        <p:txBody>
          <a:bodyPr>
            <a:normAutofit/>
          </a:bodyPr>
          <a:lstStyle/>
          <a:p>
            <a:r>
              <a:rPr lang="en-US">
                <a:solidFill>
                  <a:srgbClr val="FFFFFF"/>
                </a:solidFill>
              </a:rPr>
              <a:t>Why it Matters?</a:t>
            </a:r>
          </a:p>
        </p:txBody>
      </p:sp>
      <p:sp>
        <p:nvSpPr>
          <p:cNvPr id="12" name="Arc 11">
            <a:extLst>
              <a:ext uri="{FF2B5EF4-FFF2-40B4-BE49-F238E27FC236}">
                <a16:creationId xmlns:a16="http://schemas.microsoft.com/office/drawing/2014/main" id="{5B7778FC-632E-4DCA-A7CB-0D7731CCF9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9809111">
            <a:off x="6512790" y="941148"/>
            <a:ext cx="2240924" cy="2987899"/>
          </a:xfrm>
          <a:prstGeom prst="arc">
            <a:avLst>
              <a:gd name="adj1" fmla="val 15817365"/>
              <a:gd name="adj2" fmla="val 178138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14" name="Oval 13">
            <a:extLst>
              <a:ext uri="{FF2B5EF4-FFF2-40B4-BE49-F238E27FC236}">
                <a16:creationId xmlns:a16="http://schemas.microsoft.com/office/drawing/2014/main" id="{FA23A907-97FB-4A8F-880A-DD77401C42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536" y="4780992"/>
            <a:ext cx="409575" cy="5461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107A3EEC-28DC-23B8-04F9-CC3826E79A9E}"/>
              </a:ext>
            </a:extLst>
          </p:cNvPr>
          <p:cNvSpPr>
            <a:spLocks noGrp="1"/>
          </p:cNvSpPr>
          <p:nvPr>
            <p:ph idx="1"/>
          </p:nvPr>
        </p:nvSpPr>
        <p:spPr>
          <a:xfrm>
            <a:off x="4023840" y="1803688"/>
            <a:ext cx="4152298" cy="3935281"/>
          </a:xfrm>
        </p:spPr>
        <p:txBody>
          <a:bodyPr>
            <a:normAutofit lnSpcReduction="10000"/>
          </a:bodyPr>
          <a:lstStyle/>
          <a:p>
            <a:pPr>
              <a:lnSpc>
                <a:spcPct val="90000"/>
              </a:lnSpc>
            </a:pPr>
            <a:r>
              <a:rPr lang="en-US" sz="2700" dirty="0"/>
              <a:t>Severe bleeding is the number one cause of death in people 1 – 45 years.</a:t>
            </a:r>
          </a:p>
          <a:p>
            <a:pPr>
              <a:lnSpc>
                <a:spcPct val="90000"/>
              </a:lnSpc>
            </a:pPr>
            <a:r>
              <a:rPr lang="en-US" sz="2700" dirty="0"/>
              <a:t>If you are bleeding severely, every second counts.</a:t>
            </a:r>
          </a:p>
          <a:p>
            <a:pPr>
              <a:lnSpc>
                <a:spcPct val="90000"/>
              </a:lnSpc>
            </a:pPr>
            <a:r>
              <a:rPr lang="en-US" sz="2700" dirty="0"/>
              <a:t>Early blood transfusions can improve your chance of surviving.</a:t>
            </a:r>
          </a:p>
        </p:txBody>
      </p:sp>
      <p:sp>
        <p:nvSpPr>
          <p:cNvPr id="5" name="Date Placeholder 2">
            <a:extLst>
              <a:ext uri="{FF2B5EF4-FFF2-40B4-BE49-F238E27FC236}">
                <a16:creationId xmlns:a16="http://schemas.microsoft.com/office/drawing/2014/main" id="{4D87A7C6-7325-566C-ACE9-09A218C3B591}"/>
              </a:ext>
            </a:extLst>
          </p:cNvPr>
          <p:cNvSpPr>
            <a:spLocks noGrp="1"/>
          </p:cNvSpPr>
          <p:nvPr>
            <p:ph type="dt" sz="half" idx="10"/>
          </p:nvPr>
        </p:nvSpPr>
        <p:spPr>
          <a:xfrm>
            <a:off x="0" y="6492865"/>
            <a:ext cx="2133600" cy="365125"/>
          </a:xfrm>
        </p:spPr>
        <p:txBody>
          <a:bodyPr/>
          <a:lstStyle/>
          <a:p>
            <a:r>
              <a:rPr lang="en-US"/>
              <a:t>v2_11.21.2025</a:t>
            </a:r>
            <a:endParaRPr lang="en-US" dirty="0"/>
          </a:p>
        </p:txBody>
      </p:sp>
    </p:spTree>
    <p:extLst>
      <p:ext uri="{BB962C8B-B14F-4D97-AF65-F5344CB8AC3E}">
        <p14:creationId xmlns:p14="http://schemas.microsoft.com/office/powerpoint/2010/main" val="38049181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2554CA6-288E-4202-BC52-2E5A8F0C0A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66891" y="1119031"/>
            <a:ext cx="3464954"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78305" y="1396686"/>
            <a:ext cx="2430380" cy="4064628"/>
          </a:xfrm>
        </p:spPr>
        <p:txBody>
          <a:bodyPr>
            <a:normAutofit/>
          </a:bodyPr>
          <a:lstStyle/>
          <a:p>
            <a:r>
              <a:rPr lang="en-US" sz="3700" b="1">
                <a:solidFill>
                  <a:srgbClr val="FFFFFF"/>
                </a:solidFill>
              </a:rPr>
              <a:t>What is a Prehospital Blood Program?</a:t>
            </a:r>
          </a:p>
        </p:txBody>
      </p:sp>
      <p:sp>
        <p:nvSpPr>
          <p:cNvPr id="12" name="Arc 11">
            <a:extLst>
              <a:ext uri="{FF2B5EF4-FFF2-40B4-BE49-F238E27FC236}">
                <a16:creationId xmlns:a16="http://schemas.microsoft.com/office/drawing/2014/main" id="{5B7778FC-632E-4DCA-A7CB-0D7731CCF9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9809111">
            <a:off x="6512790" y="941148"/>
            <a:ext cx="2240924" cy="2987899"/>
          </a:xfrm>
          <a:prstGeom prst="arc">
            <a:avLst>
              <a:gd name="adj1" fmla="val 15817365"/>
              <a:gd name="adj2" fmla="val 178138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14" name="Oval 13">
            <a:extLst>
              <a:ext uri="{FF2B5EF4-FFF2-40B4-BE49-F238E27FC236}">
                <a16:creationId xmlns:a16="http://schemas.microsoft.com/office/drawing/2014/main" id="{FA23A907-97FB-4A8F-880A-DD77401C42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536" y="4780992"/>
            <a:ext cx="409575" cy="5461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3" name="Content Placeholder 2"/>
          <p:cNvSpPr>
            <a:spLocks noGrp="1"/>
          </p:cNvSpPr>
          <p:nvPr>
            <p:ph idx="1"/>
          </p:nvPr>
        </p:nvSpPr>
        <p:spPr>
          <a:xfrm>
            <a:off x="4027614" y="1526033"/>
            <a:ext cx="4152298" cy="3935281"/>
          </a:xfrm>
        </p:spPr>
        <p:txBody>
          <a:bodyPr>
            <a:normAutofit/>
          </a:bodyPr>
          <a:lstStyle/>
          <a:p>
            <a:pPr>
              <a:lnSpc>
                <a:spcPct val="90000"/>
              </a:lnSpc>
            </a:pPr>
            <a:r>
              <a:rPr lang="en-US" sz="2500"/>
              <a:t>A program that equips ambulances and helicopters with blood products.</a:t>
            </a:r>
          </a:p>
          <a:p>
            <a:pPr>
              <a:lnSpc>
                <a:spcPct val="90000"/>
              </a:lnSpc>
            </a:pPr>
            <a:r>
              <a:rPr lang="en-US" sz="2500"/>
              <a:t>Allows transfusions at the scene of an emergency or during transport.</a:t>
            </a:r>
          </a:p>
          <a:p>
            <a:pPr>
              <a:lnSpc>
                <a:spcPct val="90000"/>
              </a:lnSpc>
            </a:pPr>
            <a:r>
              <a:rPr lang="en-US" sz="2500"/>
              <a:t>Bridges the gap between injury and hospital care, improving survival rates.</a:t>
            </a:r>
          </a:p>
        </p:txBody>
      </p:sp>
      <p:sp>
        <p:nvSpPr>
          <p:cNvPr id="5" name="Date Placeholder 2">
            <a:extLst>
              <a:ext uri="{FF2B5EF4-FFF2-40B4-BE49-F238E27FC236}">
                <a16:creationId xmlns:a16="http://schemas.microsoft.com/office/drawing/2014/main" id="{141A199B-3D38-2B87-25C9-7589194BBA15}"/>
              </a:ext>
            </a:extLst>
          </p:cNvPr>
          <p:cNvSpPr>
            <a:spLocks noGrp="1"/>
          </p:cNvSpPr>
          <p:nvPr>
            <p:ph type="dt" sz="half" idx="10"/>
          </p:nvPr>
        </p:nvSpPr>
        <p:spPr>
          <a:xfrm>
            <a:off x="0" y="6507153"/>
            <a:ext cx="2133600" cy="365125"/>
          </a:xfrm>
        </p:spPr>
        <p:txBody>
          <a:bodyPr/>
          <a:lstStyle/>
          <a:p>
            <a:r>
              <a:rPr lang="en-US"/>
              <a:t>v2_11.21.2025</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C7E8BC-EC31-4EF5-C9D2-4D2519BC65C0}"/>
              </a:ext>
            </a:extLst>
          </p:cNvPr>
          <p:cNvSpPr>
            <a:spLocks noGrp="1"/>
          </p:cNvSpPr>
          <p:nvPr>
            <p:ph type="title"/>
          </p:nvPr>
        </p:nvSpPr>
        <p:spPr/>
        <p:txBody>
          <a:bodyPr>
            <a:normAutofit fontScale="90000"/>
          </a:bodyPr>
          <a:lstStyle/>
          <a:p>
            <a:r>
              <a:rPr lang="en-US" b="1"/>
              <a:t>Who Benefits from a Prehospital Blood Program? </a:t>
            </a:r>
            <a:endParaRPr lang="en-US" b="1" dirty="0"/>
          </a:p>
        </p:txBody>
      </p:sp>
      <p:sp>
        <p:nvSpPr>
          <p:cNvPr id="3" name="Content Placeholder 2">
            <a:extLst>
              <a:ext uri="{FF2B5EF4-FFF2-40B4-BE49-F238E27FC236}">
                <a16:creationId xmlns:a16="http://schemas.microsoft.com/office/drawing/2014/main" id="{369B1B11-45C0-7C20-D609-A7ECFDAD531B}"/>
              </a:ext>
            </a:extLst>
          </p:cNvPr>
          <p:cNvSpPr>
            <a:spLocks noGrp="1"/>
          </p:cNvSpPr>
          <p:nvPr>
            <p:ph idx="1"/>
          </p:nvPr>
        </p:nvSpPr>
        <p:spPr>
          <a:xfrm>
            <a:off x="457200" y="1929008"/>
            <a:ext cx="8229600" cy="4197155"/>
          </a:xfrm>
        </p:spPr>
        <p:txBody>
          <a:bodyPr>
            <a:normAutofit/>
          </a:bodyPr>
          <a:lstStyle/>
          <a:p>
            <a:r>
              <a:rPr lang="en-US" sz="3600" dirty="0"/>
              <a:t>Those who are bleeding due to …</a:t>
            </a:r>
          </a:p>
          <a:p>
            <a:pPr lvl="1"/>
            <a:r>
              <a:rPr lang="en-US" sz="3200" dirty="0"/>
              <a:t>Traumatic injuries sustained in car crashes, industrial or farming accidents, stabbings, gunshot wounds, etc</a:t>
            </a:r>
          </a:p>
          <a:p>
            <a:pPr lvl="1"/>
            <a:r>
              <a:rPr lang="en-US" sz="3200" dirty="0"/>
              <a:t>Medical conditions such as gastrointestinal bleeding or ruptured blood vessels.</a:t>
            </a:r>
          </a:p>
          <a:p>
            <a:pPr lvl="1"/>
            <a:r>
              <a:rPr lang="en-US" sz="3200" dirty="0"/>
              <a:t>Uncontrolled bleeding after giving birth</a:t>
            </a:r>
          </a:p>
        </p:txBody>
      </p:sp>
      <p:sp>
        <p:nvSpPr>
          <p:cNvPr id="5" name="Date Placeholder 2">
            <a:extLst>
              <a:ext uri="{FF2B5EF4-FFF2-40B4-BE49-F238E27FC236}">
                <a16:creationId xmlns:a16="http://schemas.microsoft.com/office/drawing/2014/main" id="{699C1468-8742-5AA8-4C98-EB853E3C8CA5}"/>
              </a:ext>
            </a:extLst>
          </p:cNvPr>
          <p:cNvSpPr>
            <a:spLocks noGrp="1"/>
          </p:cNvSpPr>
          <p:nvPr>
            <p:ph type="dt" sz="half" idx="10"/>
          </p:nvPr>
        </p:nvSpPr>
        <p:spPr>
          <a:xfrm>
            <a:off x="0" y="6492865"/>
            <a:ext cx="2133600" cy="365125"/>
          </a:xfrm>
        </p:spPr>
        <p:txBody>
          <a:bodyPr/>
          <a:lstStyle/>
          <a:p>
            <a:r>
              <a:rPr lang="en-US"/>
              <a:t>v2_11.21.2025</a:t>
            </a:r>
            <a:endParaRPr lang="en-US" dirty="0"/>
          </a:p>
        </p:txBody>
      </p:sp>
    </p:spTree>
    <p:extLst>
      <p:ext uri="{BB962C8B-B14F-4D97-AF65-F5344CB8AC3E}">
        <p14:creationId xmlns:p14="http://schemas.microsoft.com/office/powerpoint/2010/main" val="11388378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7517A47C-B2E5-4B79-8061-D74B1311A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Freeform: Shape 10">
            <a:extLst>
              <a:ext uri="{FF2B5EF4-FFF2-40B4-BE49-F238E27FC236}">
                <a16:creationId xmlns:a16="http://schemas.microsoft.com/office/drawing/2014/main" id="{C505E780-2083-4CB5-A42A-5E0E2908EC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614166" cy="6858000"/>
          </a:xfrm>
          <a:custGeom>
            <a:avLst/>
            <a:gdLst>
              <a:gd name="connsiteX0" fmla="*/ 0 w 4818889"/>
              <a:gd name="connsiteY0" fmla="*/ 0 h 6858000"/>
              <a:gd name="connsiteX1" fmla="*/ 3605911 w 4818889"/>
              <a:gd name="connsiteY1" fmla="*/ 0 h 6858000"/>
              <a:gd name="connsiteX2" fmla="*/ 3668894 w 4818889"/>
              <a:gd name="connsiteY2" fmla="*/ 69271 h 6858000"/>
              <a:gd name="connsiteX3" fmla="*/ 4818889 w 4818889"/>
              <a:gd name="connsiteY3" fmla="*/ 3429000 h 6858000"/>
              <a:gd name="connsiteX4" fmla="*/ 3668894 w 4818889"/>
              <a:gd name="connsiteY4" fmla="*/ 6788730 h 6858000"/>
              <a:gd name="connsiteX5" fmla="*/ 3605911 w 4818889"/>
              <a:gd name="connsiteY5" fmla="*/ 6858000 h 6858000"/>
              <a:gd name="connsiteX6" fmla="*/ 0 w 4818889"/>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8889" h="6858000">
                <a:moveTo>
                  <a:pt x="0" y="0"/>
                </a:moveTo>
                <a:lnTo>
                  <a:pt x="3605911" y="0"/>
                </a:lnTo>
                <a:lnTo>
                  <a:pt x="3668894" y="69271"/>
                </a:lnTo>
                <a:cubicBezTo>
                  <a:pt x="4379420" y="929100"/>
                  <a:pt x="4818889" y="2116944"/>
                  <a:pt x="4818889" y="3429000"/>
                </a:cubicBezTo>
                <a:cubicBezTo>
                  <a:pt x="4818889" y="4741056"/>
                  <a:pt x="4379420" y="5928900"/>
                  <a:pt x="3668894" y="6788730"/>
                </a:cubicBezTo>
                <a:lnTo>
                  <a:pt x="3605911" y="6858000"/>
                </a:lnTo>
                <a:lnTo>
                  <a:pt x="0" y="6858000"/>
                </a:lnTo>
                <a:close/>
              </a:path>
            </a:pathLst>
          </a:custGeom>
          <a:ln w="9525">
            <a:solidFill>
              <a:srgbClr val="EFEFEF"/>
            </a:solidFill>
          </a:ln>
          <a:effectLst>
            <a:outerShdw blurRad="88900" dist="38100" algn="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3" name="Freeform: Shape 12">
            <a:extLst>
              <a:ext uri="{FF2B5EF4-FFF2-40B4-BE49-F238E27FC236}">
                <a16:creationId xmlns:a16="http://schemas.microsoft.com/office/drawing/2014/main" id="{D2C0AE1C-0118-41AE-8A10-7CDCBF10E9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608608" cy="6858000"/>
          </a:xfrm>
          <a:custGeom>
            <a:avLst/>
            <a:gdLst>
              <a:gd name="connsiteX0" fmla="*/ 0 w 4811477"/>
              <a:gd name="connsiteY0" fmla="*/ 0 h 6858000"/>
              <a:gd name="connsiteX1" fmla="*/ 3598499 w 4811477"/>
              <a:gd name="connsiteY1" fmla="*/ 0 h 6858000"/>
              <a:gd name="connsiteX2" fmla="*/ 3661482 w 4811477"/>
              <a:gd name="connsiteY2" fmla="*/ 69271 h 6858000"/>
              <a:gd name="connsiteX3" fmla="*/ 4811477 w 4811477"/>
              <a:gd name="connsiteY3" fmla="*/ 3429000 h 6858000"/>
              <a:gd name="connsiteX4" fmla="*/ 3661482 w 4811477"/>
              <a:gd name="connsiteY4" fmla="*/ 6788730 h 6858000"/>
              <a:gd name="connsiteX5" fmla="*/ 3598499 w 4811477"/>
              <a:gd name="connsiteY5" fmla="*/ 6858000 h 6858000"/>
              <a:gd name="connsiteX6" fmla="*/ 0 w 481147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1477" h="6858000">
                <a:moveTo>
                  <a:pt x="0" y="0"/>
                </a:moveTo>
                <a:lnTo>
                  <a:pt x="3598499" y="0"/>
                </a:lnTo>
                <a:lnTo>
                  <a:pt x="3661482" y="69271"/>
                </a:lnTo>
                <a:cubicBezTo>
                  <a:pt x="4372008" y="929100"/>
                  <a:pt x="4811477" y="2116944"/>
                  <a:pt x="4811477" y="3429000"/>
                </a:cubicBezTo>
                <a:cubicBezTo>
                  <a:pt x="4811477" y="4741056"/>
                  <a:pt x="4372008" y="5928900"/>
                  <a:pt x="3661482" y="6788730"/>
                </a:cubicBezTo>
                <a:lnTo>
                  <a:pt x="3598499" y="6858000"/>
                </a:lnTo>
                <a:lnTo>
                  <a:pt x="0" y="6858000"/>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220E0F5C-5906-4FC0-FF15-E4B65CCB7F16}"/>
              </a:ext>
            </a:extLst>
          </p:cNvPr>
          <p:cNvSpPr>
            <a:spLocks noGrp="1"/>
          </p:cNvSpPr>
          <p:nvPr>
            <p:ph type="title"/>
          </p:nvPr>
        </p:nvSpPr>
        <p:spPr>
          <a:xfrm>
            <a:off x="466344" y="1161288"/>
            <a:ext cx="2702052" cy="4526280"/>
          </a:xfrm>
        </p:spPr>
        <p:txBody>
          <a:bodyPr>
            <a:normAutofit/>
          </a:bodyPr>
          <a:lstStyle/>
          <a:p>
            <a:r>
              <a:rPr lang="en-US" sz="3500" b="1"/>
              <a:t>How Does a Prehospital Blood Program Work?</a:t>
            </a:r>
          </a:p>
        </p:txBody>
      </p:sp>
      <p:sp>
        <p:nvSpPr>
          <p:cNvPr id="15" name="Rectangle 14">
            <a:extLst>
              <a:ext uri="{FF2B5EF4-FFF2-40B4-BE49-F238E27FC236}">
                <a16:creationId xmlns:a16="http://schemas.microsoft.com/office/drawing/2014/main" id="{463EEC44-1BA3-44ED-81FC-A644B04B2A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081528"/>
            <a:ext cx="96012"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5" name="Content Placeholder 2">
            <a:extLst>
              <a:ext uri="{FF2B5EF4-FFF2-40B4-BE49-F238E27FC236}">
                <a16:creationId xmlns:a16="http://schemas.microsoft.com/office/drawing/2014/main" id="{384D8604-F140-3C60-72F1-F788B1CA26AA}"/>
              </a:ext>
            </a:extLst>
          </p:cNvPr>
          <p:cNvGraphicFramePr>
            <a:graphicFrameLocks noGrp="1"/>
          </p:cNvGraphicFramePr>
          <p:nvPr>
            <p:ph idx="1"/>
            <p:extLst>
              <p:ext uri="{D42A27DB-BD31-4B8C-83A1-F6EECF244321}">
                <p14:modId xmlns:p14="http://schemas.microsoft.com/office/powerpoint/2010/main" val="628866307"/>
              </p:ext>
            </p:extLst>
          </p:nvPr>
        </p:nvGraphicFramePr>
        <p:xfrm>
          <a:off x="3977640" y="676656"/>
          <a:ext cx="4773168" cy="551383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Date Placeholder 2">
            <a:extLst>
              <a:ext uri="{FF2B5EF4-FFF2-40B4-BE49-F238E27FC236}">
                <a16:creationId xmlns:a16="http://schemas.microsoft.com/office/drawing/2014/main" id="{E3BE168C-7C3C-167C-071E-0A76186B71C8}"/>
              </a:ext>
            </a:extLst>
          </p:cNvPr>
          <p:cNvSpPr>
            <a:spLocks noGrp="1"/>
          </p:cNvSpPr>
          <p:nvPr>
            <p:ph type="dt" sz="half" idx="10"/>
          </p:nvPr>
        </p:nvSpPr>
        <p:spPr>
          <a:xfrm>
            <a:off x="0" y="6492865"/>
            <a:ext cx="2133600" cy="365125"/>
          </a:xfrm>
        </p:spPr>
        <p:txBody>
          <a:bodyPr/>
          <a:lstStyle/>
          <a:p>
            <a:r>
              <a:rPr lang="en-US"/>
              <a:t>v2_11.21.2025</a:t>
            </a:r>
            <a:endParaRPr lang="en-US" dirty="0"/>
          </a:p>
        </p:txBody>
      </p:sp>
    </p:spTree>
    <p:extLst>
      <p:ext uri="{BB962C8B-B14F-4D97-AF65-F5344CB8AC3E}">
        <p14:creationId xmlns:p14="http://schemas.microsoft.com/office/powerpoint/2010/main" val="28301143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2554CA6-288E-4202-BC52-2E5A8F0C0A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66891" y="1119031"/>
            <a:ext cx="3464954"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CBB434B-B548-2E30-2E41-855DAF9ED293}"/>
              </a:ext>
            </a:extLst>
          </p:cNvPr>
          <p:cNvSpPr>
            <a:spLocks noGrp="1"/>
          </p:cNvSpPr>
          <p:nvPr>
            <p:ph type="title"/>
          </p:nvPr>
        </p:nvSpPr>
        <p:spPr>
          <a:xfrm>
            <a:off x="878305" y="1396686"/>
            <a:ext cx="2430380" cy="4064628"/>
          </a:xfrm>
        </p:spPr>
        <p:txBody>
          <a:bodyPr>
            <a:normAutofit/>
          </a:bodyPr>
          <a:lstStyle/>
          <a:p>
            <a:r>
              <a:rPr lang="en-US" sz="3700" b="1">
                <a:solidFill>
                  <a:srgbClr val="FFFFFF"/>
                </a:solidFill>
              </a:rPr>
              <a:t>Is a Prehospital Blood Program Safe?</a:t>
            </a:r>
          </a:p>
        </p:txBody>
      </p:sp>
      <p:sp>
        <p:nvSpPr>
          <p:cNvPr id="12" name="Arc 11">
            <a:extLst>
              <a:ext uri="{FF2B5EF4-FFF2-40B4-BE49-F238E27FC236}">
                <a16:creationId xmlns:a16="http://schemas.microsoft.com/office/drawing/2014/main" id="{5B7778FC-632E-4DCA-A7CB-0D7731CCF9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9809111">
            <a:off x="6512790" y="941148"/>
            <a:ext cx="2240924" cy="2987899"/>
          </a:xfrm>
          <a:prstGeom prst="arc">
            <a:avLst>
              <a:gd name="adj1" fmla="val 15817365"/>
              <a:gd name="adj2" fmla="val 178138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14" name="Oval 13">
            <a:extLst>
              <a:ext uri="{FF2B5EF4-FFF2-40B4-BE49-F238E27FC236}">
                <a16:creationId xmlns:a16="http://schemas.microsoft.com/office/drawing/2014/main" id="{FA23A907-97FB-4A8F-880A-DD77401C42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536" y="4780992"/>
            <a:ext cx="409575" cy="5461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4CC433F2-588B-FA99-2E38-9FC430196597}"/>
              </a:ext>
            </a:extLst>
          </p:cNvPr>
          <p:cNvSpPr>
            <a:spLocks noGrp="1"/>
          </p:cNvSpPr>
          <p:nvPr>
            <p:ph idx="1"/>
          </p:nvPr>
        </p:nvSpPr>
        <p:spPr>
          <a:xfrm>
            <a:off x="4027614" y="1526033"/>
            <a:ext cx="4152298" cy="3935281"/>
          </a:xfrm>
        </p:spPr>
        <p:txBody>
          <a:bodyPr>
            <a:normAutofit/>
          </a:bodyPr>
          <a:lstStyle/>
          <a:p>
            <a:pPr>
              <a:lnSpc>
                <a:spcPct val="90000"/>
              </a:lnSpc>
            </a:pPr>
            <a:r>
              <a:rPr lang="en-US" sz="2200" dirty="0"/>
              <a:t>Blood is screened, stored, and administered according to strict national safety standards just like in hospitals</a:t>
            </a:r>
          </a:p>
          <a:p>
            <a:pPr>
              <a:lnSpc>
                <a:spcPct val="90000"/>
              </a:lnSpc>
            </a:pPr>
            <a:r>
              <a:rPr lang="en-US" sz="2200" dirty="0"/>
              <a:t>Protocols exist to prevent transfusion reactions or errors while handling the blood</a:t>
            </a:r>
          </a:p>
          <a:p>
            <a:pPr>
              <a:lnSpc>
                <a:spcPct val="90000"/>
              </a:lnSpc>
            </a:pPr>
            <a:r>
              <a:rPr lang="en-US" sz="2200" dirty="0"/>
              <a:t>Continuous quality monitoring and data collection </a:t>
            </a:r>
          </a:p>
          <a:p>
            <a:pPr>
              <a:lnSpc>
                <a:spcPct val="90000"/>
              </a:lnSpc>
            </a:pPr>
            <a:r>
              <a:rPr lang="en-US" sz="2200" dirty="0"/>
              <a:t>Everything is overseen by licensed physicians and trauma experts</a:t>
            </a:r>
          </a:p>
        </p:txBody>
      </p:sp>
      <p:sp>
        <p:nvSpPr>
          <p:cNvPr id="5" name="Date Placeholder 2">
            <a:extLst>
              <a:ext uri="{FF2B5EF4-FFF2-40B4-BE49-F238E27FC236}">
                <a16:creationId xmlns:a16="http://schemas.microsoft.com/office/drawing/2014/main" id="{75DE3C47-4291-460D-8F94-85D75CC560FF}"/>
              </a:ext>
            </a:extLst>
          </p:cNvPr>
          <p:cNvSpPr>
            <a:spLocks noGrp="1"/>
          </p:cNvSpPr>
          <p:nvPr>
            <p:ph type="dt" sz="half" idx="10"/>
          </p:nvPr>
        </p:nvSpPr>
        <p:spPr>
          <a:xfrm>
            <a:off x="0" y="6492865"/>
            <a:ext cx="2133600" cy="365125"/>
          </a:xfrm>
        </p:spPr>
        <p:txBody>
          <a:bodyPr/>
          <a:lstStyle/>
          <a:p>
            <a:r>
              <a:rPr lang="en-US"/>
              <a:t>v2_11.21.2025</a:t>
            </a:r>
            <a:endParaRPr lang="en-US" dirty="0"/>
          </a:p>
        </p:txBody>
      </p:sp>
    </p:spTree>
    <p:extLst>
      <p:ext uri="{BB962C8B-B14F-4D97-AF65-F5344CB8AC3E}">
        <p14:creationId xmlns:p14="http://schemas.microsoft.com/office/powerpoint/2010/main" val="41788023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F29763-0B6A-95FC-119E-1E42C09A047B}"/>
              </a:ext>
            </a:extLst>
          </p:cNvPr>
          <p:cNvSpPr>
            <a:spLocks noGrp="1"/>
          </p:cNvSpPr>
          <p:nvPr>
            <p:ph type="title"/>
          </p:nvPr>
        </p:nvSpPr>
        <p:spPr/>
        <p:txBody>
          <a:bodyPr/>
          <a:lstStyle/>
          <a:p>
            <a:r>
              <a:rPr lang="en-US" b="1" dirty="0"/>
              <a:t>Frequently Asked Questions</a:t>
            </a:r>
          </a:p>
        </p:txBody>
      </p:sp>
      <p:sp>
        <p:nvSpPr>
          <p:cNvPr id="3" name="Content Placeholder 2">
            <a:extLst>
              <a:ext uri="{FF2B5EF4-FFF2-40B4-BE49-F238E27FC236}">
                <a16:creationId xmlns:a16="http://schemas.microsoft.com/office/drawing/2014/main" id="{EE992B43-8021-D543-CEEA-46443CA038D7}"/>
              </a:ext>
            </a:extLst>
          </p:cNvPr>
          <p:cNvSpPr>
            <a:spLocks noGrp="1"/>
          </p:cNvSpPr>
          <p:nvPr>
            <p:ph idx="1"/>
          </p:nvPr>
        </p:nvSpPr>
        <p:spPr>
          <a:xfrm>
            <a:off x="457200" y="1600200"/>
            <a:ext cx="8229600" cy="4983162"/>
          </a:xfrm>
        </p:spPr>
        <p:txBody>
          <a:bodyPr>
            <a:normAutofit fontScale="70000" lnSpcReduction="20000"/>
          </a:bodyPr>
          <a:lstStyle/>
          <a:p>
            <a:r>
              <a:rPr lang="en-US" b="1" dirty="0"/>
              <a:t>Will this program make hospitals run out of blood</a:t>
            </a:r>
            <a:r>
              <a:rPr lang="en-US" dirty="0"/>
              <a:t>?</a:t>
            </a:r>
          </a:p>
          <a:p>
            <a:pPr marL="457200" lvl="1" indent="0">
              <a:buNone/>
            </a:pPr>
            <a:r>
              <a:rPr lang="en-US" dirty="0"/>
              <a:t>No. Programs are carefully designed in collaboration with hospital blood banks and blood centers to balance supply and ensure patients in hospitals still have what they need. </a:t>
            </a:r>
          </a:p>
          <a:p>
            <a:pPr lvl="1"/>
            <a:endParaRPr lang="en-US" dirty="0"/>
          </a:p>
          <a:p>
            <a:r>
              <a:rPr lang="en-US" b="1" dirty="0"/>
              <a:t>What type of blood is carried on ambulances and helicopters?</a:t>
            </a:r>
          </a:p>
          <a:p>
            <a:pPr marL="457200" lvl="1" indent="0">
              <a:buNone/>
            </a:pPr>
            <a:r>
              <a:rPr lang="en-US" dirty="0"/>
              <a:t>Most EMS programs carry “Low-titer O-positive Whole Blood.” O-type blood can be given to anyone in an emergency. Low-titer means the donor’s blood has very low levels of certain antibodies that could cause reactions, making it safer to give across different blood types. </a:t>
            </a:r>
          </a:p>
          <a:p>
            <a:pPr lvl="1"/>
            <a:endParaRPr lang="en-US" dirty="0"/>
          </a:p>
          <a:p>
            <a:r>
              <a:rPr lang="en-US" b="1" dirty="0"/>
              <a:t>How long does donated blood last?</a:t>
            </a:r>
          </a:p>
          <a:p>
            <a:pPr marL="457200" lvl="1" indent="0">
              <a:buNone/>
            </a:pPr>
            <a:r>
              <a:rPr lang="en-US" dirty="0"/>
              <a:t>Blood remains in the ambulance or helicopter for about three weeks before it is returned to the hospital blood bank or blood center for use there. This is per the National AABB Guidelines</a:t>
            </a:r>
          </a:p>
          <a:p>
            <a:pPr marL="457200" lvl="1" indent="0">
              <a:buNone/>
            </a:pPr>
            <a:endParaRPr lang="en-US" dirty="0"/>
          </a:p>
          <a:p>
            <a:endParaRPr lang="en-US" dirty="0"/>
          </a:p>
        </p:txBody>
      </p:sp>
      <p:sp>
        <p:nvSpPr>
          <p:cNvPr id="5" name="Date Placeholder 2">
            <a:extLst>
              <a:ext uri="{FF2B5EF4-FFF2-40B4-BE49-F238E27FC236}">
                <a16:creationId xmlns:a16="http://schemas.microsoft.com/office/drawing/2014/main" id="{545CED52-1228-FD0A-0ABB-260CF99BAAFD}"/>
              </a:ext>
            </a:extLst>
          </p:cNvPr>
          <p:cNvSpPr>
            <a:spLocks noGrp="1"/>
          </p:cNvSpPr>
          <p:nvPr>
            <p:ph type="dt" sz="half" idx="10"/>
          </p:nvPr>
        </p:nvSpPr>
        <p:spPr>
          <a:xfrm>
            <a:off x="0" y="6492865"/>
            <a:ext cx="2133600" cy="365125"/>
          </a:xfrm>
        </p:spPr>
        <p:txBody>
          <a:bodyPr/>
          <a:lstStyle/>
          <a:p>
            <a:r>
              <a:rPr lang="en-US"/>
              <a:t>v2_11.21.2025</a:t>
            </a:r>
            <a:endParaRPr lang="en-US" dirty="0"/>
          </a:p>
        </p:txBody>
      </p:sp>
    </p:spTree>
    <p:extLst>
      <p:ext uri="{BB962C8B-B14F-4D97-AF65-F5344CB8AC3E}">
        <p14:creationId xmlns:p14="http://schemas.microsoft.com/office/powerpoint/2010/main" val="38744525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172A0D-B058-E08B-D212-ABFEDECA2793}"/>
              </a:ext>
            </a:extLst>
          </p:cNvPr>
          <p:cNvSpPr>
            <a:spLocks noGrp="1"/>
          </p:cNvSpPr>
          <p:nvPr>
            <p:ph type="title"/>
          </p:nvPr>
        </p:nvSpPr>
        <p:spPr/>
        <p:txBody>
          <a:bodyPr/>
          <a:lstStyle/>
          <a:p>
            <a:r>
              <a:rPr lang="en-US" b="1" dirty="0"/>
              <a:t>Frequently Asked Questions</a:t>
            </a:r>
          </a:p>
        </p:txBody>
      </p:sp>
      <p:sp>
        <p:nvSpPr>
          <p:cNvPr id="3" name="Content Placeholder 2">
            <a:extLst>
              <a:ext uri="{FF2B5EF4-FFF2-40B4-BE49-F238E27FC236}">
                <a16:creationId xmlns:a16="http://schemas.microsoft.com/office/drawing/2014/main" id="{F847BCF3-3995-49B4-B0F0-C406B4C43320}"/>
              </a:ext>
            </a:extLst>
          </p:cNvPr>
          <p:cNvSpPr>
            <a:spLocks noGrp="1"/>
          </p:cNvSpPr>
          <p:nvPr>
            <p:ph idx="1"/>
          </p:nvPr>
        </p:nvSpPr>
        <p:spPr/>
        <p:txBody>
          <a:bodyPr>
            <a:normAutofit fontScale="70000" lnSpcReduction="20000"/>
          </a:bodyPr>
          <a:lstStyle/>
          <a:p>
            <a:r>
              <a:rPr lang="en-US" b="1" dirty="0"/>
              <a:t>Can giving O-positive blood cause problems for women who might have children in the future?</a:t>
            </a:r>
          </a:p>
          <a:p>
            <a:pPr marL="457200" lvl="1" indent="0">
              <a:buNone/>
            </a:pPr>
            <a:r>
              <a:rPr lang="en-US" dirty="0"/>
              <a:t>In rare cases, O-positive whole blood can create antibodies that could create a risk for future pregnancy. For this reason, EMS protocols are designed to minimize that risk – but in life-threatening bleeding emergencies, saving the patient’s life comes first. Hospitals will provide follow-up care as needed. </a:t>
            </a:r>
          </a:p>
          <a:p>
            <a:pPr lvl="1"/>
            <a:endParaRPr lang="en-US" dirty="0"/>
          </a:p>
          <a:p>
            <a:r>
              <a:rPr lang="en-US" b="1" dirty="0"/>
              <a:t>What if I don’t want to receive a blood transfusion because of my religious beliefs?</a:t>
            </a:r>
          </a:p>
          <a:p>
            <a:pPr marL="457200" lvl="1" indent="0">
              <a:buNone/>
            </a:pPr>
            <a:r>
              <a:rPr lang="en-US" dirty="0"/>
              <a:t>We respect every person’s wishes and religious beliefs. If someone has made it clear – through a medical alert bracelet, or by telling EMS staff – that they do not want blood, EMS providers will honor that choice and use other treatments to try to control bleeding. However, in emergencies where a person is unable to communicate, EMS providers act in the person’s best interest to save their life.</a:t>
            </a:r>
          </a:p>
        </p:txBody>
      </p:sp>
      <p:sp>
        <p:nvSpPr>
          <p:cNvPr id="5" name="Date Placeholder 2">
            <a:extLst>
              <a:ext uri="{FF2B5EF4-FFF2-40B4-BE49-F238E27FC236}">
                <a16:creationId xmlns:a16="http://schemas.microsoft.com/office/drawing/2014/main" id="{78C1D844-2D15-082D-40CD-A3F10A3B3AD6}"/>
              </a:ext>
            </a:extLst>
          </p:cNvPr>
          <p:cNvSpPr>
            <a:spLocks noGrp="1"/>
          </p:cNvSpPr>
          <p:nvPr>
            <p:ph type="dt" sz="half" idx="10"/>
          </p:nvPr>
        </p:nvSpPr>
        <p:spPr>
          <a:xfrm>
            <a:off x="0" y="6492865"/>
            <a:ext cx="2133600" cy="365125"/>
          </a:xfrm>
        </p:spPr>
        <p:txBody>
          <a:bodyPr/>
          <a:lstStyle/>
          <a:p>
            <a:r>
              <a:rPr lang="en-US"/>
              <a:t>v2_11.21.2025</a:t>
            </a:r>
            <a:endParaRPr lang="en-US" dirty="0"/>
          </a:p>
        </p:txBody>
      </p:sp>
    </p:spTree>
    <p:extLst>
      <p:ext uri="{BB962C8B-B14F-4D97-AF65-F5344CB8AC3E}">
        <p14:creationId xmlns:p14="http://schemas.microsoft.com/office/powerpoint/2010/main" val="13563340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9bf97732-82b9-499b-b16a-a93e8ebd536b}" enabled="0" method="" siteId="{9bf97732-82b9-499b-b16a-a93e8ebd536b}" removed="1"/>
</clbl:labelList>
</file>

<file path=docProps/app.xml><?xml version="1.0" encoding="utf-8"?>
<Properties xmlns="http://schemas.openxmlformats.org/officeDocument/2006/extended-properties" xmlns:vt="http://schemas.openxmlformats.org/officeDocument/2006/docPropsVTypes">
  <TotalTime>173</TotalTime>
  <Words>832</Words>
  <Application>Microsoft Macintosh PowerPoint</Application>
  <PresentationFormat>On-screen Show (4:3)</PresentationFormat>
  <Paragraphs>88</Paragraphs>
  <Slides>13</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Aptos</vt:lpstr>
      <vt:lpstr>Arial</vt:lpstr>
      <vt:lpstr>Calibri</vt:lpstr>
      <vt:lpstr>Office Theme</vt:lpstr>
      <vt:lpstr>Saving Lives Starts Before the Hospital</vt:lpstr>
      <vt:lpstr>PowerPoint Presentation</vt:lpstr>
      <vt:lpstr>Why it Matters?</vt:lpstr>
      <vt:lpstr>What is a Prehospital Blood Program?</vt:lpstr>
      <vt:lpstr>Who Benefits from a Prehospital Blood Program? </vt:lpstr>
      <vt:lpstr>How Does a Prehospital Blood Program Work?</vt:lpstr>
      <vt:lpstr>Is a Prehospital Blood Program Safe?</vt:lpstr>
      <vt:lpstr>Frequently Asked Questions</vt:lpstr>
      <vt:lpstr>Frequently Asked Questions</vt:lpstr>
      <vt:lpstr>Success Stories in Texas</vt:lpstr>
      <vt:lpstr>The Role of Blood Donors</vt:lpstr>
      <vt:lpstr>How You Can Help</vt:lpstr>
      <vt:lpstr>Conclusion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Courtney Edwards</dc:creator>
  <cp:keywords/>
  <dc:description>generated using python-pptx</dc:description>
  <cp:lastModifiedBy>Emily Epley</cp:lastModifiedBy>
  <cp:revision>26</cp:revision>
  <dcterms:created xsi:type="dcterms:W3CDTF">2013-01-27T09:14:16Z</dcterms:created>
  <dcterms:modified xsi:type="dcterms:W3CDTF">2025-12-16T19:57:46Z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829ce242-bd69-4ace-81be-21f3d34931dc_Enabled">
    <vt:lpwstr>true</vt:lpwstr>
  </property>
  <property fmtid="{D5CDD505-2E9C-101B-9397-08002B2CF9AE}" pid="3" name="MSIP_Label_829ce242-bd69-4ace-81be-21f3d34931dc_SetDate">
    <vt:lpwstr>2025-11-17T22:18:37Z</vt:lpwstr>
  </property>
  <property fmtid="{D5CDD505-2E9C-101B-9397-08002B2CF9AE}" pid="4" name="MSIP_Label_829ce242-bd69-4ace-81be-21f3d34931dc_Method">
    <vt:lpwstr>Standard</vt:lpwstr>
  </property>
  <property fmtid="{D5CDD505-2E9C-101B-9397-08002B2CF9AE}" pid="5" name="MSIP_Label_829ce242-bd69-4ace-81be-21f3d34931dc_Name">
    <vt:lpwstr>defa4170-0d19-0005-0004-bc88714345d2</vt:lpwstr>
  </property>
  <property fmtid="{D5CDD505-2E9C-101B-9397-08002B2CF9AE}" pid="6" name="MSIP_Label_829ce242-bd69-4ace-81be-21f3d34931dc_SiteId">
    <vt:lpwstr>110c9cc6-4d84-4558-81a1-76310935a2e7</vt:lpwstr>
  </property>
  <property fmtid="{D5CDD505-2E9C-101B-9397-08002B2CF9AE}" pid="7" name="MSIP_Label_829ce242-bd69-4ace-81be-21f3d34931dc_ActionId">
    <vt:lpwstr>5c758bc8-fd28-42c1-b695-3e693370e631</vt:lpwstr>
  </property>
  <property fmtid="{D5CDD505-2E9C-101B-9397-08002B2CF9AE}" pid="8" name="MSIP_Label_829ce242-bd69-4ace-81be-21f3d34931dc_ContentBits">
    <vt:lpwstr>0</vt:lpwstr>
  </property>
  <property fmtid="{D5CDD505-2E9C-101B-9397-08002B2CF9AE}" pid="9" name="MSIP_Label_829ce242-bd69-4ace-81be-21f3d34931dc_Tag">
    <vt:lpwstr>50, 3, 0, 1</vt:lpwstr>
  </property>
</Properties>
</file>